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57" r:id="rId2"/>
    <p:sldId id="620" r:id="rId3"/>
    <p:sldId id="639" r:id="rId4"/>
    <p:sldId id="601" r:id="rId5"/>
    <p:sldId id="635" r:id="rId6"/>
    <p:sldId id="636" r:id="rId7"/>
    <p:sldId id="637" r:id="rId8"/>
    <p:sldId id="638" r:id="rId9"/>
    <p:sldId id="629" r:id="rId10"/>
    <p:sldId id="634" r:id="rId11"/>
    <p:sldId id="60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>
          <p15:clr>
            <a:srgbClr val="A4A3A4"/>
          </p15:clr>
        </p15:guide>
        <p15:guide id="2" orient="horz" pos="2080">
          <p15:clr>
            <a:srgbClr val="A4A3A4"/>
          </p15:clr>
        </p15:guide>
        <p15:guide id="3" orient="horz" pos="624">
          <p15:clr>
            <a:srgbClr val="A4A3A4"/>
          </p15:clr>
        </p15:guide>
        <p15:guide id="4" pos="5424">
          <p15:clr>
            <a:srgbClr val="A4A3A4"/>
          </p15:clr>
        </p15:guide>
        <p15:guide id="5" pos="2880">
          <p15:clr>
            <a:srgbClr val="A4A3A4"/>
          </p15:clr>
        </p15:guide>
        <p15:guide id="6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FF8000"/>
    <a:srgbClr val="2C2C2C"/>
    <a:srgbClr val="006990"/>
    <a:srgbClr val="A8DDE3"/>
    <a:srgbClr val="B32317"/>
    <a:srgbClr val="FF9900"/>
    <a:srgbClr val="FD5E3F"/>
    <a:srgbClr val="3399CC"/>
    <a:srgbClr val="79B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1" autoAdjust="0"/>
    <p:restoredTop sz="89820" autoAdjust="0"/>
  </p:normalViewPr>
  <p:slideViewPr>
    <p:cSldViewPr snapToGrid="0">
      <p:cViewPr>
        <p:scale>
          <a:sx n="218" d="100"/>
          <a:sy n="218" d="100"/>
        </p:scale>
        <p:origin x="-2640" y="-4408"/>
      </p:cViewPr>
      <p:guideLst>
        <p:guide orient="horz" pos="768"/>
        <p:guide orient="horz" pos="2080"/>
        <p:guide orient="horz" pos="624"/>
        <p:guide pos="5424"/>
        <p:guide pos="288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4FB68-C7D2-D045-A769-80CBDAABDE6E}" type="doc">
      <dgm:prSet loTypeId="urn:microsoft.com/office/officeart/2005/8/layout/chevron1" loCatId="" qsTypeId="urn:microsoft.com/office/officeart/2005/8/quickstyle/simple1" qsCatId="simple" csTypeId="urn:microsoft.com/office/officeart/2005/8/colors/colorful2" csCatId="colorful" phldr="1"/>
      <dgm:spPr/>
    </dgm:pt>
    <dgm:pt modelId="{203A7157-5860-5F4E-8607-A813D3C87D67}">
      <dgm:prSet phldrT="[Text]" custT="1"/>
      <dgm:spPr/>
      <dgm:t>
        <a:bodyPr/>
        <a:lstStyle/>
        <a:p>
          <a:r>
            <a:rPr lang="en-US" sz="1800" dirty="0" smtClean="0">
              <a:latin typeface="Helvetica Light"/>
              <a:cs typeface="Helvetica Light"/>
            </a:rPr>
            <a:t>1. Prospect</a:t>
          </a:r>
          <a:endParaRPr lang="en-US" sz="1800" dirty="0">
            <a:latin typeface="Helvetica Light"/>
            <a:cs typeface="Helvetica Light"/>
          </a:endParaRPr>
        </a:p>
      </dgm:t>
    </dgm:pt>
    <dgm:pt modelId="{A9F240FD-6CAC-9D46-834B-36B459747CE8}" type="parTrans" cxnId="{2A009661-A1AE-044C-99F9-B3955F8A50EB}">
      <dgm:prSet/>
      <dgm:spPr/>
      <dgm:t>
        <a:bodyPr/>
        <a:lstStyle/>
        <a:p>
          <a:endParaRPr lang="en-US">
            <a:latin typeface="Helvetica Light"/>
            <a:cs typeface="Helvetica Light"/>
          </a:endParaRPr>
        </a:p>
      </dgm:t>
    </dgm:pt>
    <dgm:pt modelId="{74CB8D2A-9A25-8D42-A9E4-AA7EA4B64070}" type="sibTrans" cxnId="{2A009661-A1AE-044C-99F9-B3955F8A50EB}">
      <dgm:prSet/>
      <dgm:spPr/>
      <dgm:t>
        <a:bodyPr/>
        <a:lstStyle/>
        <a:p>
          <a:endParaRPr lang="en-US">
            <a:latin typeface="Helvetica Light"/>
            <a:cs typeface="Helvetica Light"/>
          </a:endParaRPr>
        </a:p>
      </dgm:t>
    </dgm:pt>
    <dgm:pt modelId="{757F8DC2-B6D2-ED46-B1DE-4A9B9216811E}">
      <dgm:prSet phldrT="[Text]" custT="1"/>
      <dgm:spPr/>
      <dgm:t>
        <a:bodyPr/>
        <a:lstStyle/>
        <a:p>
          <a:r>
            <a:rPr lang="en-US" sz="1800" dirty="0" smtClean="0">
              <a:latin typeface="Helvetica Light"/>
              <a:cs typeface="Helvetica Light"/>
            </a:rPr>
            <a:t>2. Propose &amp; Present</a:t>
          </a:r>
          <a:endParaRPr lang="en-US" sz="1800" dirty="0">
            <a:latin typeface="Helvetica Light"/>
            <a:cs typeface="Helvetica Light"/>
          </a:endParaRPr>
        </a:p>
      </dgm:t>
    </dgm:pt>
    <dgm:pt modelId="{650871B3-683D-4F43-971C-54DC81251603}" type="parTrans" cxnId="{CAFE408B-3306-BA49-B20F-D3770CE759BF}">
      <dgm:prSet/>
      <dgm:spPr/>
      <dgm:t>
        <a:bodyPr/>
        <a:lstStyle/>
        <a:p>
          <a:endParaRPr lang="en-US">
            <a:latin typeface="Helvetica Light"/>
            <a:cs typeface="Helvetica Light"/>
          </a:endParaRPr>
        </a:p>
      </dgm:t>
    </dgm:pt>
    <dgm:pt modelId="{96289288-7E5A-7A4C-AF6F-3A800D49AACD}" type="sibTrans" cxnId="{CAFE408B-3306-BA49-B20F-D3770CE759BF}">
      <dgm:prSet/>
      <dgm:spPr/>
      <dgm:t>
        <a:bodyPr/>
        <a:lstStyle/>
        <a:p>
          <a:endParaRPr lang="en-US">
            <a:latin typeface="Helvetica Light"/>
            <a:cs typeface="Helvetica Light"/>
          </a:endParaRPr>
        </a:p>
      </dgm:t>
    </dgm:pt>
    <dgm:pt modelId="{D42C564D-98A3-CB43-B096-FB1A1FC6B14B}">
      <dgm:prSet phldrT="[Text]" custT="1"/>
      <dgm:spPr/>
      <dgm:t>
        <a:bodyPr/>
        <a:lstStyle/>
        <a:p>
          <a:r>
            <a:rPr lang="en-US" sz="1800" dirty="0" smtClean="0">
              <a:latin typeface="Helvetica Light"/>
              <a:cs typeface="Helvetica Light"/>
            </a:rPr>
            <a:t>3. Apply for Credit</a:t>
          </a:r>
          <a:endParaRPr lang="en-US" sz="2000" dirty="0">
            <a:latin typeface="Helvetica Light"/>
            <a:cs typeface="Helvetica Light"/>
          </a:endParaRPr>
        </a:p>
      </dgm:t>
    </dgm:pt>
    <dgm:pt modelId="{8302BDBA-C0E2-4D4E-B4F4-8B8D462A74DD}" type="parTrans" cxnId="{3C25929F-1B96-F443-A9FD-AE37EF5F55AB}">
      <dgm:prSet/>
      <dgm:spPr/>
      <dgm:t>
        <a:bodyPr/>
        <a:lstStyle/>
        <a:p>
          <a:endParaRPr lang="en-US">
            <a:latin typeface="Helvetica Light"/>
            <a:cs typeface="Helvetica Light"/>
          </a:endParaRPr>
        </a:p>
      </dgm:t>
    </dgm:pt>
    <dgm:pt modelId="{A3E0BBA3-13DA-4746-81D4-DFCF37740B49}" type="sibTrans" cxnId="{3C25929F-1B96-F443-A9FD-AE37EF5F55AB}">
      <dgm:prSet/>
      <dgm:spPr/>
      <dgm:t>
        <a:bodyPr/>
        <a:lstStyle/>
        <a:p>
          <a:endParaRPr lang="en-US">
            <a:latin typeface="Helvetica Light"/>
            <a:cs typeface="Helvetica Light"/>
          </a:endParaRPr>
        </a:p>
      </dgm:t>
    </dgm:pt>
    <dgm:pt modelId="{983CF5CF-9F26-9C4C-97C7-3E8762DA5B54}" type="pres">
      <dgm:prSet presAssocID="{1C74FB68-C7D2-D045-A769-80CBDAABDE6E}" presName="Name0" presStyleCnt="0">
        <dgm:presLayoutVars>
          <dgm:dir/>
          <dgm:animLvl val="lvl"/>
          <dgm:resizeHandles val="exact"/>
        </dgm:presLayoutVars>
      </dgm:prSet>
      <dgm:spPr/>
    </dgm:pt>
    <dgm:pt modelId="{EF8E12E2-F17E-2240-9D1C-006461E4C1C7}" type="pres">
      <dgm:prSet presAssocID="{203A7157-5860-5F4E-8607-A813D3C87D6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2C0EF-72FF-3E43-A9C3-5045600EB7FF}" type="pres">
      <dgm:prSet presAssocID="{74CB8D2A-9A25-8D42-A9E4-AA7EA4B64070}" presName="parTxOnlySpace" presStyleCnt="0"/>
      <dgm:spPr/>
    </dgm:pt>
    <dgm:pt modelId="{D46BA4F6-C0AE-DE47-A609-CD00D5998C39}" type="pres">
      <dgm:prSet presAssocID="{757F8DC2-B6D2-ED46-B1DE-4A9B9216811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BC145-FEC8-EE46-9C91-BA7F43A02236}" type="pres">
      <dgm:prSet presAssocID="{96289288-7E5A-7A4C-AF6F-3A800D49AACD}" presName="parTxOnlySpace" presStyleCnt="0"/>
      <dgm:spPr/>
    </dgm:pt>
    <dgm:pt modelId="{FE2D4253-4471-DE4C-AF76-D5DD79B2AF4D}" type="pres">
      <dgm:prSet presAssocID="{D42C564D-98A3-CB43-B096-FB1A1FC6B14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882BDD-400C-C441-A3C0-5C0424D05806}" type="presOf" srcId="{203A7157-5860-5F4E-8607-A813D3C87D67}" destId="{EF8E12E2-F17E-2240-9D1C-006461E4C1C7}" srcOrd="0" destOrd="0" presId="urn:microsoft.com/office/officeart/2005/8/layout/chevron1"/>
    <dgm:cxn modelId="{D264DAAF-D87B-A841-AA3A-E5D2969E9B5C}" type="presOf" srcId="{757F8DC2-B6D2-ED46-B1DE-4A9B9216811E}" destId="{D46BA4F6-C0AE-DE47-A609-CD00D5998C39}" srcOrd="0" destOrd="0" presId="urn:microsoft.com/office/officeart/2005/8/layout/chevron1"/>
    <dgm:cxn modelId="{3C25929F-1B96-F443-A9FD-AE37EF5F55AB}" srcId="{1C74FB68-C7D2-D045-A769-80CBDAABDE6E}" destId="{D42C564D-98A3-CB43-B096-FB1A1FC6B14B}" srcOrd="2" destOrd="0" parTransId="{8302BDBA-C0E2-4D4E-B4F4-8B8D462A74DD}" sibTransId="{A3E0BBA3-13DA-4746-81D4-DFCF37740B49}"/>
    <dgm:cxn modelId="{4E0D71A7-2BCE-DC48-B1B5-80AA2928EAE2}" type="presOf" srcId="{1C74FB68-C7D2-D045-A769-80CBDAABDE6E}" destId="{983CF5CF-9F26-9C4C-97C7-3E8762DA5B54}" srcOrd="0" destOrd="0" presId="urn:microsoft.com/office/officeart/2005/8/layout/chevron1"/>
    <dgm:cxn modelId="{2A009661-A1AE-044C-99F9-B3955F8A50EB}" srcId="{1C74FB68-C7D2-D045-A769-80CBDAABDE6E}" destId="{203A7157-5860-5F4E-8607-A813D3C87D67}" srcOrd="0" destOrd="0" parTransId="{A9F240FD-6CAC-9D46-834B-36B459747CE8}" sibTransId="{74CB8D2A-9A25-8D42-A9E4-AA7EA4B64070}"/>
    <dgm:cxn modelId="{CAFE408B-3306-BA49-B20F-D3770CE759BF}" srcId="{1C74FB68-C7D2-D045-A769-80CBDAABDE6E}" destId="{757F8DC2-B6D2-ED46-B1DE-4A9B9216811E}" srcOrd="1" destOrd="0" parTransId="{650871B3-683D-4F43-971C-54DC81251603}" sibTransId="{96289288-7E5A-7A4C-AF6F-3A800D49AACD}"/>
    <dgm:cxn modelId="{9322D898-6B85-924E-A9E5-14C83C75D793}" type="presOf" srcId="{D42C564D-98A3-CB43-B096-FB1A1FC6B14B}" destId="{FE2D4253-4471-DE4C-AF76-D5DD79B2AF4D}" srcOrd="0" destOrd="0" presId="urn:microsoft.com/office/officeart/2005/8/layout/chevron1"/>
    <dgm:cxn modelId="{BF983572-94C2-8441-BD67-739C52B1797C}" type="presParOf" srcId="{983CF5CF-9F26-9C4C-97C7-3E8762DA5B54}" destId="{EF8E12E2-F17E-2240-9D1C-006461E4C1C7}" srcOrd="0" destOrd="0" presId="urn:microsoft.com/office/officeart/2005/8/layout/chevron1"/>
    <dgm:cxn modelId="{5D1E04E4-6B38-CE46-A8CA-5154B972A99C}" type="presParOf" srcId="{983CF5CF-9F26-9C4C-97C7-3E8762DA5B54}" destId="{CFC2C0EF-72FF-3E43-A9C3-5045600EB7FF}" srcOrd="1" destOrd="0" presId="urn:microsoft.com/office/officeart/2005/8/layout/chevron1"/>
    <dgm:cxn modelId="{A8111EC5-A636-7B40-9286-01C57365F26C}" type="presParOf" srcId="{983CF5CF-9F26-9C4C-97C7-3E8762DA5B54}" destId="{D46BA4F6-C0AE-DE47-A609-CD00D5998C39}" srcOrd="2" destOrd="0" presId="urn:microsoft.com/office/officeart/2005/8/layout/chevron1"/>
    <dgm:cxn modelId="{B4925724-F047-AD44-8E06-99822ECB4BF9}" type="presParOf" srcId="{983CF5CF-9F26-9C4C-97C7-3E8762DA5B54}" destId="{8CBBC145-FEC8-EE46-9C91-BA7F43A02236}" srcOrd="3" destOrd="0" presId="urn:microsoft.com/office/officeart/2005/8/layout/chevron1"/>
    <dgm:cxn modelId="{1EBEC326-4A6E-0145-8A5B-FC40A0192A6D}" type="presParOf" srcId="{983CF5CF-9F26-9C4C-97C7-3E8762DA5B54}" destId="{FE2D4253-4471-DE4C-AF76-D5DD79B2AF4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4FB68-C7D2-D045-A769-80CBDAABDE6E}" type="doc">
      <dgm:prSet loTypeId="urn:microsoft.com/office/officeart/2005/8/layout/chevron1" loCatId="" qsTypeId="urn:microsoft.com/office/officeart/2005/8/quickstyle/simple1" qsCatId="simple" csTypeId="urn:microsoft.com/office/officeart/2005/8/colors/colorful4" csCatId="colorful" phldr="1"/>
      <dgm:spPr/>
    </dgm:pt>
    <dgm:pt modelId="{203A7157-5860-5F4E-8607-A813D3C87D67}">
      <dgm:prSet phldrT="[Text]" custT="1"/>
      <dgm:spPr/>
      <dgm:t>
        <a:bodyPr/>
        <a:lstStyle/>
        <a:p>
          <a:r>
            <a:rPr lang="en-US" sz="1800" dirty="0" smtClean="0">
              <a:latin typeface="Helvetica Light"/>
              <a:cs typeface="Helvetica Light"/>
            </a:rPr>
            <a:t>4. Credit Submitted</a:t>
          </a:r>
          <a:endParaRPr lang="en-US" sz="1800" dirty="0">
            <a:latin typeface="Helvetica Light"/>
            <a:cs typeface="Helvetica Light"/>
          </a:endParaRPr>
        </a:p>
      </dgm:t>
    </dgm:pt>
    <dgm:pt modelId="{A9F240FD-6CAC-9D46-834B-36B459747CE8}" type="parTrans" cxnId="{2A009661-A1AE-044C-99F9-B3955F8A50EB}">
      <dgm:prSet/>
      <dgm:spPr/>
      <dgm:t>
        <a:bodyPr/>
        <a:lstStyle/>
        <a:p>
          <a:endParaRPr lang="en-US">
            <a:latin typeface="Helvetica Light"/>
            <a:cs typeface="Helvetica Light"/>
          </a:endParaRPr>
        </a:p>
      </dgm:t>
    </dgm:pt>
    <dgm:pt modelId="{74CB8D2A-9A25-8D42-A9E4-AA7EA4B64070}" type="sibTrans" cxnId="{2A009661-A1AE-044C-99F9-B3955F8A50EB}">
      <dgm:prSet/>
      <dgm:spPr/>
      <dgm:t>
        <a:bodyPr/>
        <a:lstStyle/>
        <a:p>
          <a:endParaRPr lang="en-US">
            <a:latin typeface="Helvetica Light"/>
            <a:cs typeface="Helvetica Light"/>
          </a:endParaRPr>
        </a:p>
      </dgm:t>
    </dgm:pt>
    <dgm:pt modelId="{757F8DC2-B6D2-ED46-B1DE-4A9B9216811E}">
      <dgm:prSet phldrT="[Text]" custT="1"/>
      <dgm:spPr/>
      <dgm:t>
        <a:bodyPr/>
        <a:lstStyle/>
        <a:p>
          <a:r>
            <a:rPr lang="en-US" sz="1800" dirty="0" smtClean="0">
              <a:latin typeface="Helvetica Light"/>
              <a:cs typeface="Helvetica Light"/>
            </a:rPr>
            <a:t>5. Credit Approved</a:t>
          </a:r>
          <a:endParaRPr lang="en-US" sz="1800" dirty="0">
            <a:latin typeface="Helvetica Light"/>
            <a:cs typeface="Helvetica Light"/>
          </a:endParaRPr>
        </a:p>
      </dgm:t>
    </dgm:pt>
    <dgm:pt modelId="{650871B3-683D-4F43-971C-54DC81251603}" type="parTrans" cxnId="{CAFE408B-3306-BA49-B20F-D3770CE759BF}">
      <dgm:prSet/>
      <dgm:spPr/>
      <dgm:t>
        <a:bodyPr/>
        <a:lstStyle/>
        <a:p>
          <a:endParaRPr lang="en-US">
            <a:latin typeface="Helvetica Light"/>
            <a:cs typeface="Helvetica Light"/>
          </a:endParaRPr>
        </a:p>
      </dgm:t>
    </dgm:pt>
    <dgm:pt modelId="{96289288-7E5A-7A4C-AF6F-3A800D49AACD}" type="sibTrans" cxnId="{CAFE408B-3306-BA49-B20F-D3770CE759BF}">
      <dgm:prSet/>
      <dgm:spPr/>
      <dgm:t>
        <a:bodyPr/>
        <a:lstStyle/>
        <a:p>
          <a:endParaRPr lang="en-US">
            <a:latin typeface="Helvetica Light"/>
            <a:cs typeface="Helvetica Light"/>
          </a:endParaRPr>
        </a:p>
      </dgm:t>
    </dgm:pt>
    <dgm:pt modelId="{D42C564D-98A3-CB43-B096-FB1A1FC6B14B}">
      <dgm:prSet phldrT="[Text]" custT="1"/>
      <dgm:spPr/>
      <dgm:t>
        <a:bodyPr/>
        <a:lstStyle/>
        <a:p>
          <a:r>
            <a:rPr lang="en-US" sz="1800" dirty="0" smtClean="0">
              <a:latin typeface="Helvetica Light"/>
              <a:cs typeface="Helvetica Light"/>
            </a:rPr>
            <a:t>6. Borrower Matched</a:t>
          </a:r>
          <a:endParaRPr lang="en-US" sz="1800" dirty="0">
            <a:latin typeface="Helvetica Light"/>
            <a:cs typeface="Helvetica Light"/>
          </a:endParaRPr>
        </a:p>
      </dgm:t>
    </dgm:pt>
    <dgm:pt modelId="{8302BDBA-C0E2-4D4E-B4F4-8B8D462A74DD}" type="parTrans" cxnId="{3C25929F-1B96-F443-A9FD-AE37EF5F55AB}">
      <dgm:prSet/>
      <dgm:spPr/>
      <dgm:t>
        <a:bodyPr/>
        <a:lstStyle/>
        <a:p>
          <a:endParaRPr lang="en-US">
            <a:latin typeface="Helvetica Light"/>
            <a:cs typeface="Helvetica Light"/>
          </a:endParaRPr>
        </a:p>
      </dgm:t>
    </dgm:pt>
    <dgm:pt modelId="{A3E0BBA3-13DA-4746-81D4-DFCF37740B49}" type="sibTrans" cxnId="{3C25929F-1B96-F443-A9FD-AE37EF5F55AB}">
      <dgm:prSet/>
      <dgm:spPr/>
      <dgm:t>
        <a:bodyPr/>
        <a:lstStyle/>
        <a:p>
          <a:endParaRPr lang="en-US">
            <a:latin typeface="Helvetica Light"/>
            <a:cs typeface="Helvetica Light"/>
          </a:endParaRPr>
        </a:p>
      </dgm:t>
    </dgm:pt>
    <dgm:pt modelId="{983CF5CF-9F26-9C4C-97C7-3E8762DA5B54}" type="pres">
      <dgm:prSet presAssocID="{1C74FB68-C7D2-D045-A769-80CBDAABDE6E}" presName="Name0" presStyleCnt="0">
        <dgm:presLayoutVars>
          <dgm:dir/>
          <dgm:animLvl val="lvl"/>
          <dgm:resizeHandles val="exact"/>
        </dgm:presLayoutVars>
      </dgm:prSet>
      <dgm:spPr/>
    </dgm:pt>
    <dgm:pt modelId="{EF8E12E2-F17E-2240-9D1C-006461E4C1C7}" type="pres">
      <dgm:prSet presAssocID="{203A7157-5860-5F4E-8607-A813D3C87D6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2C0EF-72FF-3E43-A9C3-5045600EB7FF}" type="pres">
      <dgm:prSet presAssocID="{74CB8D2A-9A25-8D42-A9E4-AA7EA4B64070}" presName="parTxOnlySpace" presStyleCnt="0"/>
      <dgm:spPr/>
    </dgm:pt>
    <dgm:pt modelId="{D46BA4F6-C0AE-DE47-A609-CD00D5998C39}" type="pres">
      <dgm:prSet presAssocID="{757F8DC2-B6D2-ED46-B1DE-4A9B9216811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BC145-FEC8-EE46-9C91-BA7F43A02236}" type="pres">
      <dgm:prSet presAssocID="{96289288-7E5A-7A4C-AF6F-3A800D49AACD}" presName="parTxOnlySpace" presStyleCnt="0"/>
      <dgm:spPr/>
    </dgm:pt>
    <dgm:pt modelId="{FE2D4253-4471-DE4C-AF76-D5DD79B2AF4D}" type="pres">
      <dgm:prSet presAssocID="{D42C564D-98A3-CB43-B096-FB1A1FC6B14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FE408B-3306-BA49-B20F-D3770CE759BF}" srcId="{1C74FB68-C7D2-D045-A769-80CBDAABDE6E}" destId="{757F8DC2-B6D2-ED46-B1DE-4A9B9216811E}" srcOrd="1" destOrd="0" parTransId="{650871B3-683D-4F43-971C-54DC81251603}" sibTransId="{96289288-7E5A-7A4C-AF6F-3A800D49AACD}"/>
    <dgm:cxn modelId="{56A6550D-121B-AB47-8854-47F901572305}" type="presOf" srcId="{757F8DC2-B6D2-ED46-B1DE-4A9B9216811E}" destId="{D46BA4F6-C0AE-DE47-A609-CD00D5998C39}" srcOrd="0" destOrd="0" presId="urn:microsoft.com/office/officeart/2005/8/layout/chevron1"/>
    <dgm:cxn modelId="{2A009661-A1AE-044C-99F9-B3955F8A50EB}" srcId="{1C74FB68-C7D2-D045-A769-80CBDAABDE6E}" destId="{203A7157-5860-5F4E-8607-A813D3C87D67}" srcOrd="0" destOrd="0" parTransId="{A9F240FD-6CAC-9D46-834B-36B459747CE8}" sibTransId="{74CB8D2A-9A25-8D42-A9E4-AA7EA4B64070}"/>
    <dgm:cxn modelId="{21D4BDF8-3C39-5842-A5B0-C6E94BCC3F22}" type="presOf" srcId="{1C74FB68-C7D2-D045-A769-80CBDAABDE6E}" destId="{983CF5CF-9F26-9C4C-97C7-3E8762DA5B54}" srcOrd="0" destOrd="0" presId="urn:microsoft.com/office/officeart/2005/8/layout/chevron1"/>
    <dgm:cxn modelId="{E9B3B120-BF26-314A-B15E-0B83331D0986}" type="presOf" srcId="{203A7157-5860-5F4E-8607-A813D3C87D67}" destId="{EF8E12E2-F17E-2240-9D1C-006461E4C1C7}" srcOrd="0" destOrd="0" presId="urn:microsoft.com/office/officeart/2005/8/layout/chevron1"/>
    <dgm:cxn modelId="{3C25929F-1B96-F443-A9FD-AE37EF5F55AB}" srcId="{1C74FB68-C7D2-D045-A769-80CBDAABDE6E}" destId="{D42C564D-98A3-CB43-B096-FB1A1FC6B14B}" srcOrd="2" destOrd="0" parTransId="{8302BDBA-C0E2-4D4E-B4F4-8B8D462A74DD}" sibTransId="{A3E0BBA3-13DA-4746-81D4-DFCF37740B49}"/>
    <dgm:cxn modelId="{3AE0ADBB-D968-9E4E-869F-85BDA1E643DD}" type="presOf" srcId="{D42C564D-98A3-CB43-B096-FB1A1FC6B14B}" destId="{FE2D4253-4471-DE4C-AF76-D5DD79B2AF4D}" srcOrd="0" destOrd="0" presId="urn:microsoft.com/office/officeart/2005/8/layout/chevron1"/>
    <dgm:cxn modelId="{F90DF48E-4748-124D-B3FF-BDC651B16837}" type="presParOf" srcId="{983CF5CF-9F26-9C4C-97C7-3E8762DA5B54}" destId="{EF8E12E2-F17E-2240-9D1C-006461E4C1C7}" srcOrd="0" destOrd="0" presId="urn:microsoft.com/office/officeart/2005/8/layout/chevron1"/>
    <dgm:cxn modelId="{2BAC7756-497C-6240-8B25-8019C9F7287B}" type="presParOf" srcId="{983CF5CF-9F26-9C4C-97C7-3E8762DA5B54}" destId="{CFC2C0EF-72FF-3E43-A9C3-5045600EB7FF}" srcOrd="1" destOrd="0" presId="urn:microsoft.com/office/officeart/2005/8/layout/chevron1"/>
    <dgm:cxn modelId="{9190347A-A20C-D444-9F7D-9AD6959C838E}" type="presParOf" srcId="{983CF5CF-9F26-9C4C-97C7-3E8762DA5B54}" destId="{D46BA4F6-C0AE-DE47-A609-CD00D5998C39}" srcOrd="2" destOrd="0" presId="urn:microsoft.com/office/officeart/2005/8/layout/chevron1"/>
    <dgm:cxn modelId="{2D9EBDCF-426E-8B46-B269-5527BB28E237}" type="presParOf" srcId="{983CF5CF-9F26-9C4C-97C7-3E8762DA5B54}" destId="{8CBBC145-FEC8-EE46-9C91-BA7F43A02236}" srcOrd="3" destOrd="0" presId="urn:microsoft.com/office/officeart/2005/8/layout/chevron1"/>
    <dgm:cxn modelId="{0D7A4DFC-FB4F-D442-98CF-7202569F2DE2}" type="presParOf" srcId="{983CF5CF-9F26-9C4C-97C7-3E8762DA5B54}" destId="{FE2D4253-4471-DE4C-AF76-D5DD79B2AF4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74FB68-C7D2-D045-A769-80CBDAABDE6E}" type="doc">
      <dgm:prSet loTypeId="urn:microsoft.com/office/officeart/2005/8/layout/chevron1" loCatId="" qsTypeId="urn:microsoft.com/office/officeart/2005/8/quickstyle/simple1" qsCatId="simple" csTypeId="urn:microsoft.com/office/officeart/2005/8/colors/colorful4" csCatId="colorful" phldr="1"/>
      <dgm:spPr/>
    </dgm:pt>
    <dgm:pt modelId="{203A7157-5860-5F4E-8607-A813D3C87D67}">
      <dgm:prSet phldrT="[Text]" custT="1"/>
      <dgm:spPr/>
      <dgm:t>
        <a:bodyPr/>
        <a:lstStyle/>
        <a:p>
          <a:r>
            <a:rPr lang="en-US" sz="1600" dirty="0" smtClean="0">
              <a:latin typeface="Helvetica Light"/>
              <a:cs typeface="Helvetica Light"/>
            </a:rPr>
            <a:t>1. Deal Brief</a:t>
          </a:r>
          <a:endParaRPr lang="en-US" sz="1600" dirty="0">
            <a:latin typeface="Helvetica Light"/>
            <a:cs typeface="Helvetica Light"/>
          </a:endParaRPr>
        </a:p>
      </dgm:t>
    </dgm:pt>
    <dgm:pt modelId="{A9F240FD-6CAC-9D46-834B-36B459747CE8}" type="parTrans" cxnId="{2A009661-A1AE-044C-99F9-B3955F8A50EB}">
      <dgm:prSet/>
      <dgm:spPr/>
      <dgm:t>
        <a:bodyPr/>
        <a:lstStyle/>
        <a:p>
          <a:endParaRPr lang="en-US">
            <a:latin typeface="Helvetica Light"/>
            <a:cs typeface="Helvetica Light"/>
          </a:endParaRPr>
        </a:p>
      </dgm:t>
    </dgm:pt>
    <dgm:pt modelId="{74CB8D2A-9A25-8D42-A9E4-AA7EA4B64070}" type="sibTrans" cxnId="{2A009661-A1AE-044C-99F9-B3955F8A50EB}">
      <dgm:prSet/>
      <dgm:spPr/>
      <dgm:t>
        <a:bodyPr/>
        <a:lstStyle/>
        <a:p>
          <a:endParaRPr lang="en-US">
            <a:latin typeface="Helvetica Light"/>
            <a:cs typeface="Helvetica Light"/>
          </a:endParaRPr>
        </a:p>
      </dgm:t>
    </dgm:pt>
    <dgm:pt modelId="{757F8DC2-B6D2-ED46-B1DE-4A9B9216811E}">
      <dgm:prSet phldrT="[Text]" custT="1"/>
      <dgm:spPr/>
      <dgm:t>
        <a:bodyPr/>
        <a:lstStyle/>
        <a:p>
          <a:r>
            <a:rPr lang="en-US" sz="1600" dirty="0" smtClean="0">
              <a:latin typeface="Helvetica Light"/>
              <a:cs typeface="Helvetica Light"/>
            </a:rPr>
            <a:t>2. Documents</a:t>
          </a:r>
          <a:endParaRPr lang="en-US" sz="1600" dirty="0">
            <a:latin typeface="Helvetica Light"/>
            <a:cs typeface="Helvetica Light"/>
          </a:endParaRPr>
        </a:p>
      </dgm:t>
    </dgm:pt>
    <dgm:pt modelId="{650871B3-683D-4F43-971C-54DC81251603}" type="parTrans" cxnId="{CAFE408B-3306-BA49-B20F-D3770CE759BF}">
      <dgm:prSet/>
      <dgm:spPr/>
      <dgm:t>
        <a:bodyPr/>
        <a:lstStyle/>
        <a:p>
          <a:endParaRPr lang="en-US">
            <a:latin typeface="Helvetica Light"/>
            <a:cs typeface="Helvetica Light"/>
          </a:endParaRPr>
        </a:p>
      </dgm:t>
    </dgm:pt>
    <dgm:pt modelId="{96289288-7E5A-7A4C-AF6F-3A800D49AACD}" type="sibTrans" cxnId="{CAFE408B-3306-BA49-B20F-D3770CE759BF}">
      <dgm:prSet/>
      <dgm:spPr/>
      <dgm:t>
        <a:bodyPr/>
        <a:lstStyle/>
        <a:p>
          <a:endParaRPr lang="en-US">
            <a:latin typeface="Helvetica Light"/>
            <a:cs typeface="Helvetica Light"/>
          </a:endParaRPr>
        </a:p>
      </dgm:t>
    </dgm:pt>
    <dgm:pt modelId="{D42C564D-98A3-CB43-B096-FB1A1FC6B14B}">
      <dgm:prSet phldrT="[Text]" custT="1"/>
      <dgm:spPr/>
      <dgm:t>
        <a:bodyPr/>
        <a:lstStyle/>
        <a:p>
          <a:r>
            <a:rPr lang="en-US" sz="1600" dirty="0" smtClean="0">
              <a:latin typeface="Helvetica Light"/>
              <a:cs typeface="Helvetica Light"/>
            </a:rPr>
            <a:t>3. Recommended Terms</a:t>
          </a:r>
          <a:endParaRPr lang="en-US" sz="1600" dirty="0">
            <a:latin typeface="Helvetica Light"/>
            <a:cs typeface="Helvetica Light"/>
          </a:endParaRPr>
        </a:p>
      </dgm:t>
    </dgm:pt>
    <dgm:pt modelId="{8302BDBA-C0E2-4D4E-B4F4-8B8D462A74DD}" type="parTrans" cxnId="{3C25929F-1B96-F443-A9FD-AE37EF5F55AB}">
      <dgm:prSet/>
      <dgm:spPr/>
      <dgm:t>
        <a:bodyPr/>
        <a:lstStyle/>
        <a:p>
          <a:endParaRPr lang="en-US">
            <a:latin typeface="Helvetica Light"/>
            <a:cs typeface="Helvetica Light"/>
          </a:endParaRPr>
        </a:p>
      </dgm:t>
    </dgm:pt>
    <dgm:pt modelId="{A3E0BBA3-13DA-4746-81D4-DFCF37740B49}" type="sibTrans" cxnId="{3C25929F-1B96-F443-A9FD-AE37EF5F55AB}">
      <dgm:prSet/>
      <dgm:spPr/>
      <dgm:t>
        <a:bodyPr/>
        <a:lstStyle/>
        <a:p>
          <a:endParaRPr lang="en-US">
            <a:latin typeface="Helvetica Light"/>
            <a:cs typeface="Helvetica Light"/>
          </a:endParaRPr>
        </a:p>
      </dgm:t>
    </dgm:pt>
    <dgm:pt modelId="{983CF5CF-9F26-9C4C-97C7-3E8762DA5B54}" type="pres">
      <dgm:prSet presAssocID="{1C74FB68-C7D2-D045-A769-80CBDAABDE6E}" presName="Name0" presStyleCnt="0">
        <dgm:presLayoutVars>
          <dgm:dir/>
          <dgm:animLvl val="lvl"/>
          <dgm:resizeHandles val="exact"/>
        </dgm:presLayoutVars>
      </dgm:prSet>
      <dgm:spPr/>
    </dgm:pt>
    <dgm:pt modelId="{EF8E12E2-F17E-2240-9D1C-006461E4C1C7}" type="pres">
      <dgm:prSet presAssocID="{203A7157-5860-5F4E-8607-A813D3C87D6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2C0EF-72FF-3E43-A9C3-5045600EB7FF}" type="pres">
      <dgm:prSet presAssocID="{74CB8D2A-9A25-8D42-A9E4-AA7EA4B64070}" presName="parTxOnlySpace" presStyleCnt="0"/>
      <dgm:spPr/>
    </dgm:pt>
    <dgm:pt modelId="{D46BA4F6-C0AE-DE47-A609-CD00D5998C39}" type="pres">
      <dgm:prSet presAssocID="{757F8DC2-B6D2-ED46-B1DE-4A9B9216811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BC145-FEC8-EE46-9C91-BA7F43A02236}" type="pres">
      <dgm:prSet presAssocID="{96289288-7E5A-7A4C-AF6F-3A800D49AACD}" presName="parTxOnlySpace" presStyleCnt="0"/>
      <dgm:spPr/>
    </dgm:pt>
    <dgm:pt modelId="{FE2D4253-4471-DE4C-AF76-D5DD79B2AF4D}" type="pres">
      <dgm:prSet presAssocID="{D42C564D-98A3-CB43-B096-FB1A1FC6B14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FE408B-3306-BA49-B20F-D3770CE759BF}" srcId="{1C74FB68-C7D2-D045-A769-80CBDAABDE6E}" destId="{757F8DC2-B6D2-ED46-B1DE-4A9B9216811E}" srcOrd="1" destOrd="0" parTransId="{650871B3-683D-4F43-971C-54DC81251603}" sibTransId="{96289288-7E5A-7A4C-AF6F-3A800D49AACD}"/>
    <dgm:cxn modelId="{2A009661-A1AE-044C-99F9-B3955F8A50EB}" srcId="{1C74FB68-C7D2-D045-A769-80CBDAABDE6E}" destId="{203A7157-5860-5F4E-8607-A813D3C87D67}" srcOrd="0" destOrd="0" parTransId="{A9F240FD-6CAC-9D46-834B-36B459747CE8}" sibTransId="{74CB8D2A-9A25-8D42-A9E4-AA7EA4B64070}"/>
    <dgm:cxn modelId="{3C25929F-1B96-F443-A9FD-AE37EF5F55AB}" srcId="{1C74FB68-C7D2-D045-A769-80CBDAABDE6E}" destId="{D42C564D-98A3-CB43-B096-FB1A1FC6B14B}" srcOrd="2" destOrd="0" parTransId="{8302BDBA-C0E2-4D4E-B4F4-8B8D462A74DD}" sibTransId="{A3E0BBA3-13DA-4746-81D4-DFCF37740B49}"/>
    <dgm:cxn modelId="{16D7113D-8A12-5141-8546-17B03E263E2F}" type="presOf" srcId="{757F8DC2-B6D2-ED46-B1DE-4A9B9216811E}" destId="{D46BA4F6-C0AE-DE47-A609-CD00D5998C39}" srcOrd="0" destOrd="0" presId="urn:microsoft.com/office/officeart/2005/8/layout/chevron1"/>
    <dgm:cxn modelId="{32E80D48-7D59-7549-91E4-3B1447F65FD6}" type="presOf" srcId="{203A7157-5860-5F4E-8607-A813D3C87D67}" destId="{EF8E12E2-F17E-2240-9D1C-006461E4C1C7}" srcOrd="0" destOrd="0" presId="urn:microsoft.com/office/officeart/2005/8/layout/chevron1"/>
    <dgm:cxn modelId="{836A4020-38E2-D244-8015-567854FB0F84}" type="presOf" srcId="{D42C564D-98A3-CB43-B096-FB1A1FC6B14B}" destId="{FE2D4253-4471-DE4C-AF76-D5DD79B2AF4D}" srcOrd="0" destOrd="0" presId="urn:microsoft.com/office/officeart/2005/8/layout/chevron1"/>
    <dgm:cxn modelId="{8B6C8B72-E7A5-5244-82CA-CDA98C74F4A2}" type="presOf" srcId="{1C74FB68-C7D2-D045-A769-80CBDAABDE6E}" destId="{983CF5CF-9F26-9C4C-97C7-3E8762DA5B54}" srcOrd="0" destOrd="0" presId="urn:microsoft.com/office/officeart/2005/8/layout/chevron1"/>
    <dgm:cxn modelId="{EDEBEA03-7DFF-3348-BDF1-FC7402D2DFC2}" type="presParOf" srcId="{983CF5CF-9F26-9C4C-97C7-3E8762DA5B54}" destId="{EF8E12E2-F17E-2240-9D1C-006461E4C1C7}" srcOrd="0" destOrd="0" presId="urn:microsoft.com/office/officeart/2005/8/layout/chevron1"/>
    <dgm:cxn modelId="{7E3C67E7-008F-A145-9A96-5E1E5EE8D5B0}" type="presParOf" srcId="{983CF5CF-9F26-9C4C-97C7-3E8762DA5B54}" destId="{CFC2C0EF-72FF-3E43-A9C3-5045600EB7FF}" srcOrd="1" destOrd="0" presId="urn:microsoft.com/office/officeart/2005/8/layout/chevron1"/>
    <dgm:cxn modelId="{522244BD-6C91-194B-A269-816918E8BCFF}" type="presParOf" srcId="{983CF5CF-9F26-9C4C-97C7-3E8762DA5B54}" destId="{D46BA4F6-C0AE-DE47-A609-CD00D5998C39}" srcOrd="2" destOrd="0" presId="urn:microsoft.com/office/officeart/2005/8/layout/chevron1"/>
    <dgm:cxn modelId="{7826A982-9F5A-1D45-94E7-C20440EBA743}" type="presParOf" srcId="{983CF5CF-9F26-9C4C-97C7-3E8762DA5B54}" destId="{8CBBC145-FEC8-EE46-9C91-BA7F43A02236}" srcOrd="3" destOrd="0" presId="urn:microsoft.com/office/officeart/2005/8/layout/chevron1"/>
    <dgm:cxn modelId="{54148962-0D3A-5C4C-9DDB-2E913AB18B40}" type="presParOf" srcId="{983CF5CF-9F26-9C4C-97C7-3E8762DA5B54}" destId="{FE2D4253-4471-DE4C-AF76-D5DD79B2AF4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E12E2-F17E-2240-9D1C-006461E4C1C7}">
      <dsp:nvSpPr>
        <dsp:cNvPr id="0" name=""/>
        <dsp:cNvSpPr/>
      </dsp:nvSpPr>
      <dsp:spPr>
        <a:xfrm>
          <a:off x="2410" y="0"/>
          <a:ext cx="2937143" cy="4063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 Light"/>
              <a:cs typeface="Helvetica Light"/>
            </a:rPr>
            <a:t>1. Prospect</a:t>
          </a:r>
          <a:endParaRPr lang="en-US" sz="1800" kern="1200" dirty="0">
            <a:latin typeface="Helvetica Light"/>
            <a:cs typeface="Helvetica Light"/>
          </a:endParaRPr>
        </a:p>
      </dsp:txBody>
      <dsp:txXfrm>
        <a:off x="205560" y="0"/>
        <a:ext cx="2530843" cy="406300"/>
      </dsp:txXfrm>
    </dsp:sp>
    <dsp:sp modelId="{D46BA4F6-C0AE-DE47-A609-CD00D5998C39}">
      <dsp:nvSpPr>
        <dsp:cNvPr id="0" name=""/>
        <dsp:cNvSpPr/>
      </dsp:nvSpPr>
      <dsp:spPr>
        <a:xfrm>
          <a:off x="2645840" y="0"/>
          <a:ext cx="2937143" cy="406300"/>
        </a:xfrm>
        <a:prstGeom prst="chevron">
          <a:avLst/>
        </a:prstGeom>
        <a:solidFill>
          <a:schemeClr val="accent2">
            <a:hueOff val="786348"/>
            <a:satOff val="1031"/>
            <a:lumOff val="-5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 Light"/>
              <a:cs typeface="Helvetica Light"/>
            </a:rPr>
            <a:t>2. Propose &amp; Present</a:t>
          </a:r>
          <a:endParaRPr lang="en-US" sz="1800" kern="1200" dirty="0">
            <a:latin typeface="Helvetica Light"/>
            <a:cs typeface="Helvetica Light"/>
          </a:endParaRPr>
        </a:p>
      </dsp:txBody>
      <dsp:txXfrm>
        <a:off x="2848990" y="0"/>
        <a:ext cx="2530843" cy="406300"/>
      </dsp:txXfrm>
    </dsp:sp>
    <dsp:sp modelId="{FE2D4253-4471-DE4C-AF76-D5DD79B2AF4D}">
      <dsp:nvSpPr>
        <dsp:cNvPr id="0" name=""/>
        <dsp:cNvSpPr/>
      </dsp:nvSpPr>
      <dsp:spPr>
        <a:xfrm>
          <a:off x="5289269" y="0"/>
          <a:ext cx="2937143" cy="406300"/>
        </a:xfrm>
        <a:prstGeom prst="chevron">
          <a:avLst/>
        </a:prstGeom>
        <a:solidFill>
          <a:schemeClr val="accent2">
            <a:hueOff val="1572695"/>
            <a:satOff val="2062"/>
            <a:lumOff val="-1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 Light"/>
              <a:cs typeface="Helvetica Light"/>
            </a:rPr>
            <a:t>3. Apply for Credit</a:t>
          </a:r>
          <a:endParaRPr lang="en-US" sz="2000" kern="1200" dirty="0">
            <a:latin typeface="Helvetica Light"/>
            <a:cs typeface="Helvetica Light"/>
          </a:endParaRPr>
        </a:p>
      </dsp:txBody>
      <dsp:txXfrm>
        <a:off x="5492419" y="0"/>
        <a:ext cx="2530843" cy="406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E12E2-F17E-2240-9D1C-006461E4C1C7}">
      <dsp:nvSpPr>
        <dsp:cNvPr id="0" name=""/>
        <dsp:cNvSpPr/>
      </dsp:nvSpPr>
      <dsp:spPr>
        <a:xfrm>
          <a:off x="2410" y="0"/>
          <a:ext cx="2937143" cy="40630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 Light"/>
              <a:cs typeface="Helvetica Light"/>
            </a:rPr>
            <a:t>4. Credit Submitted</a:t>
          </a:r>
          <a:endParaRPr lang="en-US" sz="1800" kern="1200" dirty="0">
            <a:latin typeface="Helvetica Light"/>
            <a:cs typeface="Helvetica Light"/>
          </a:endParaRPr>
        </a:p>
      </dsp:txBody>
      <dsp:txXfrm>
        <a:off x="205560" y="0"/>
        <a:ext cx="2530843" cy="406300"/>
      </dsp:txXfrm>
    </dsp:sp>
    <dsp:sp modelId="{D46BA4F6-C0AE-DE47-A609-CD00D5998C39}">
      <dsp:nvSpPr>
        <dsp:cNvPr id="0" name=""/>
        <dsp:cNvSpPr/>
      </dsp:nvSpPr>
      <dsp:spPr>
        <a:xfrm>
          <a:off x="2645840" y="0"/>
          <a:ext cx="2937143" cy="406300"/>
        </a:xfrm>
        <a:prstGeom prst="chevron">
          <a:avLst/>
        </a:prstGeom>
        <a:solidFill>
          <a:schemeClr val="accent4">
            <a:hueOff val="839211"/>
            <a:satOff val="-11579"/>
            <a:lumOff val="63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 Light"/>
              <a:cs typeface="Helvetica Light"/>
            </a:rPr>
            <a:t>5. Credit Approved</a:t>
          </a:r>
          <a:endParaRPr lang="en-US" sz="1800" kern="1200" dirty="0">
            <a:latin typeface="Helvetica Light"/>
            <a:cs typeface="Helvetica Light"/>
          </a:endParaRPr>
        </a:p>
      </dsp:txBody>
      <dsp:txXfrm>
        <a:off x="2848990" y="0"/>
        <a:ext cx="2530843" cy="406300"/>
      </dsp:txXfrm>
    </dsp:sp>
    <dsp:sp modelId="{FE2D4253-4471-DE4C-AF76-D5DD79B2AF4D}">
      <dsp:nvSpPr>
        <dsp:cNvPr id="0" name=""/>
        <dsp:cNvSpPr/>
      </dsp:nvSpPr>
      <dsp:spPr>
        <a:xfrm>
          <a:off x="5289269" y="0"/>
          <a:ext cx="2937143" cy="406300"/>
        </a:xfrm>
        <a:prstGeom prst="chevron">
          <a:avLst/>
        </a:prstGeom>
        <a:solidFill>
          <a:schemeClr val="accent4">
            <a:hueOff val="1678422"/>
            <a:satOff val="-23158"/>
            <a:lumOff val="1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 Light"/>
              <a:cs typeface="Helvetica Light"/>
            </a:rPr>
            <a:t>6. Borrower Matched</a:t>
          </a:r>
          <a:endParaRPr lang="en-US" sz="1800" kern="1200" dirty="0">
            <a:latin typeface="Helvetica Light"/>
            <a:cs typeface="Helvetica Light"/>
          </a:endParaRPr>
        </a:p>
      </dsp:txBody>
      <dsp:txXfrm>
        <a:off x="5492419" y="0"/>
        <a:ext cx="2530843" cy="4063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E12E2-F17E-2240-9D1C-006461E4C1C7}">
      <dsp:nvSpPr>
        <dsp:cNvPr id="0" name=""/>
        <dsp:cNvSpPr/>
      </dsp:nvSpPr>
      <dsp:spPr>
        <a:xfrm>
          <a:off x="2410" y="0"/>
          <a:ext cx="2937143" cy="40630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Helvetica Light"/>
              <a:cs typeface="Helvetica Light"/>
            </a:rPr>
            <a:t>1. Deal Brief</a:t>
          </a:r>
          <a:endParaRPr lang="en-US" sz="1600" kern="1200" dirty="0">
            <a:latin typeface="Helvetica Light"/>
            <a:cs typeface="Helvetica Light"/>
          </a:endParaRPr>
        </a:p>
      </dsp:txBody>
      <dsp:txXfrm>
        <a:off x="205560" y="0"/>
        <a:ext cx="2530843" cy="406300"/>
      </dsp:txXfrm>
    </dsp:sp>
    <dsp:sp modelId="{D46BA4F6-C0AE-DE47-A609-CD00D5998C39}">
      <dsp:nvSpPr>
        <dsp:cNvPr id="0" name=""/>
        <dsp:cNvSpPr/>
      </dsp:nvSpPr>
      <dsp:spPr>
        <a:xfrm>
          <a:off x="2645840" y="0"/>
          <a:ext cx="2937143" cy="406300"/>
        </a:xfrm>
        <a:prstGeom prst="chevron">
          <a:avLst/>
        </a:prstGeom>
        <a:solidFill>
          <a:schemeClr val="accent4">
            <a:hueOff val="839211"/>
            <a:satOff val="-11579"/>
            <a:lumOff val="63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Helvetica Light"/>
              <a:cs typeface="Helvetica Light"/>
            </a:rPr>
            <a:t>2. Documents</a:t>
          </a:r>
          <a:endParaRPr lang="en-US" sz="1600" kern="1200" dirty="0">
            <a:latin typeface="Helvetica Light"/>
            <a:cs typeface="Helvetica Light"/>
          </a:endParaRPr>
        </a:p>
      </dsp:txBody>
      <dsp:txXfrm>
        <a:off x="2848990" y="0"/>
        <a:ext cx="2530843" cy="406300"/>
      </dsp:txXfrm>
    </dsp:sp>
    <dsp:sp modelId="{FE2D4253-4471-DE4C-AF76-D5DD79B2AF4D}">
      <dsp:nvSpPr>
        <dsp:cNvPr id="0" name=""/>
        <dsp:cNvSpPr/>
      </dsp:nvSpPr>
      <dsp:spPr>
        <a:xfrm>
          <a:off x="5289269" y="0"/>
          <a:ext cx="2937143" cy="406300"/>
        </a:xfrm>
        <a:prstGeom prst="chevron">
          <a:avLst/>
        </a:prstGeom>
        <a:solidFill>
          <a:schemeClr val="accent4">
            <a:hueOff val="1678422"/>
            <a:satOff val="-23158"/>
            <a:lumOff val="1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Helvetica Light"/>
              <a:cs typeface="Helvetica Light"/>
            </a:rPr>
            <a:t>3. Recommended Terms</a:t>
          </a:r>
          <a:endParaRPr lang="en-US" sz="1600" kern="1200" dirty="0">
            <a:latin typeface="Helvetica Light"/>
            <a:cs typeface="Helvetica Light"/>
          </a:endParaRPr>
        </a:p>
      </dsp:txBody>
      <dsp:txXfrm>
        <a:off x="5492419" y="0"/>
        <a:ext cx="2530843" cy="406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3954A-C201-EB40-9459-342C786798D2}" type="datetimeFigureOut">
              <a:rPr lang="en-US" smtClean="0">
                <a:latin typeface="Calibri"/>
              </a:rPr>
              <a:t>2/29/16</a:t>
            </a:fld>
            <a:endParaRPr lang="en-US" dirty="0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2853C-6216-544B-82BE-E4DDDB9FF424}" type="slidenum">
              <a:rPr lang="en-US" smtClean="0">
                <a:latin typeface="Calibri"/>
              </a:r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9662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/>
              </a:defRPr>
            </a:lvl1pPr>
          </a:lstStyle>
          <a:p>
            <a:endParaRPr lang="en-JM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/>
              </a:defRPr>
            </a:lvl1pPr>
          </a:lstStyle>
          <a:p>
            <a:fld id="{7D7D0FC4-79A4-4CD6-9D21-6D2AFDDF42EC}" type="datetimeFigureOut">
              <a:rPr lang="en-JM" smtClean="0"/>
              <a:pPr/>
              <a:t>29/02/2016</a:t>
            </a:fld>
            <a:endParaRPr lang="en-JM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M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/>
              </a:defRPr>
            </a:lvl1pPr>
          </a:lstStyle>
          <a:p>
            <a:endParaRPr lang="en-J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/>
              </a:defRPr>
            </a:lvl1pPr>
          </a:lstStyle>
          <a:p>
            <a:fld id="{FEA829E4-7B8F-48ED-BCF8-1C0A3C644052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87037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</a:t>
            </a:r>
            <a:r>
              <a:rPr lang="en-US" dirty="0" err="1" smtClean="0"/>
              <a:t>ID:Agenda</a:t>
            </a:r>
            <a:r>
              <a:rPr lang="en-US" dirty="0" smtClean="0"/>
              <a:t>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7126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website secondary</a:t>
            </a:r>
            <a:r>
              <a:rPr lang="en-US" baseline="0" dirty="0" smtClean="0"/>
              <a:t> and service primary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4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680137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5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80004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</a:t>
            </a:r>
            <a:r>
              <a:rPr lang="en-US" baseline="0" dirty="0" smtClean="0"/>
              <a:t> we need to include Standard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Base Credit Project Package, Credit Products Project Pipeline Dashboard, 3IA, Approved Credit Terms Email, Final Cost Breakdown?</a:t>
            </a:r>
          </a:p>
          <a:p>
            <a:r>
              <a:rPr lang="en-US" baseline="0" dirty="0" smtClean="0"/>
              <a:t>----- Meeting Notes (2/22/16 09:43) -----</a:t>
            </a:r>
          </a:p>
          <a:p>
            <a:r>
              <a:rPr lang="en-US" baseline="0" dirty="0" smtClean="0"/>
              <a:t>Sales Tools </a:t>
            </a:r>
          </a:p>
          <a:p>
            <a:r>
              <a:rPr lang="en-US" baseline="0" dirty="0" smtClean="0"/>
              <a:t>Payment Packages &gt; Payment Options</a:t>
            </a:r>
          </a:p>
          <a:p>
            <a:r>
              <a:rPr lang="en-US" baseline="0" dirty="0" smtClean="0"/>
              <a:t>----- Meeting Notes (2/22/16 10:05) -----</a:t>
            </a:r>
          </a:p>
          <a:p>
            <a:r>
              <a:rPr lang="en-US" baseline="0" dirty="0" smtClean="0"/>
              <a:t>Move Follow-up into second step Present and add 3IA</a:t>
            </a:r>
          </a:p>
          <a:p>
            <a:endParaRPr lang="en-US" baseline="0" dirty="0" smtClean="0"/>
          </a:p>
          <a:p>
            <a:r>
              <a:rPr lang="en-US" baseline="0" dirty="0" smtClean="0"/>
              <a:t>Customer Project Webpage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6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22335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</a:t>
            </a:r>
            <a:r>
              <a:rPr lang="en-US" baseline="0" dirty="0" smtClean="0"/>
              <a:t> we need to include Standard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Base Credit Project Package, Credit Products Project Pipeline Dashboard, 3IA, Approved Credit Terms Email, Final Cost Breakdown?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7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22335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is </a:t>
            </a:r>
            <a:r>
              <a:rPr lang="en-US" dirty="0" err="1" smtClean="0"/>
              <a:t>primar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8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9045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8604"/>
            <a:ext cx="7772400" cy="1470025"/>
          </a:xfrm>
        </p:spPr>
        <p:txBody>
          <a:bodyPr/>
          <a:lstStyle>
            <a:lvl1pPr algn="ctr"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54378"/>
            <a:ext cx="6400800" cy="885825"/>
          </a:xfrm>
        </p:spPr>
        <p:txBody>
          <a:bodyPr/>
          <a:lstStyle>
            <a:lvl1pPr marL="0" indent="0" algn="ctr">
              <a:buNone/>
              <a:defRPr>
                <a:solidFill>
                  <a:srgbClr val="17375E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83400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32533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518970" y="4851400"/>
            <a:ext cx="1843230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Helvetica"/>
                <a:cs typeface="Helvetica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2467803" y="4857749"/>
            <a:ext cx="1613026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Helvetica"/>
                <a:cs typeface="Helvetica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506128" y="4349749"/>
            <a:ext cx="1830387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2467804" y="4349749"/>
            <a:ext cx="1601787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4267201" y="4857749"/>
            <a:ext cx="1675229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Helvetica"/>
                <a:cs typeface="Helvetica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4267201" y="4349749"/>
            <a:ext cx="1663557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6096636" y="4857749"/>
            <a:ext cx="1751964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Helvetica"/>
                <a:cs typeface="Helvetica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6096637" y="4349749"/>
            <a:ext cx="1739757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80"/>
          </p:nvPr>
        </p:nvSpPr>
        <p:spPr>
          <a:xfrm>
            <a:off x="517801" y="2209800"/>
            <a:ext cx="1691999" cy="1930400"/>
          </a:xfrm>
        </p:spPr>
        <p:txBody>
          <a:bodyPr>
            <a:normAutofit/>
          </a:bodyPr>
          <a:lstStyle>
            <a:lvl1pPr>
              <a:defRPr sz="105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81"/>
          </p:nvPr>
        </p:nvSpPr>
        <p:spPr>
          <a:xfrm>
            <a:off x="2422801" y="2209800"/>
            <a:ext cx="1691999" cy="1930400"/>
          </a:xfrm>
        </p:spPr>
        <p:txBody>
          <a:bodyPr>
            <a:normAutofit/>
          </a:bodyPr>
          <a:lstStyle>
            <a:lvl1pPr>
              <a:defRPr sz="105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82"/>
          </p:nvPr>
        </p:nvSpPr>
        <p:spPr>
          <a:xfrm>
            <a:off x="4251602" y="2209800"/>
            <a:ext cx="1691999" cy="1930400"/>
          </a:xfrm>
        </p:spPr>
        <p:txBody>
          <a:bodyPr>
            <a:normAutofit/>
          </a:bodyPr>
          <a:lstStyle>
            <a:lvl1pPr>
              <a:defRPr sz="105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83"/>
          </p:nvPr>
        </p:nvSpPr>
        <p:spPr>
          <a:xfrm>
            <a:off x="6080402" y="2209800"/>
            <a:ext cx="1691999" cy="1930400"/>
          </a:xfrm>
        </p:spPr>
        <p:txBody>
          <a:bodyPr>
            <a:normAutofit/>
          </a:bodyPr>
          <a:lstStyle>
            <a:lvl1pPr>
              <a:defRPr sz="105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584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kern="0" spc="300">
                <a:solidFill>
                  <a:srgbClr val="10AE99"/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354164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2108200"/>
            <a:ext cx="8229600" cy="3759200"/>
          </a:xfrm>
        </p:spPr>
        <p:txBody>
          <a:bodyPr>
            <a:normAutofit/>
          </a:bodyPr>
          <a:lstStyle>
            <a:lvl1pPr marL="342900" indent="-342900">
              <a:buFont typeface="Courier New" pitchFamily="49" charset="0"/>
              <a:buChar char="o"/>
              <a:defRPr sz="1100">
                <a:solidFill>
                  <a:srgbClr val="A6A6A6"/>
                </a:solidFill>
                <a:latin typeface="Helvetica"/>
                <a:cs typeface="Helvetica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584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kern="0" spc="300">
                <a:solidFill>
                  <a:srgbClr val="10AE99"/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107035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959484" y="2286000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>
                <a:solidFill>
                  <a:srgbClr val="A6A6A6"/>
                </a:solidFill>
                <a:latin typeface="Helvetica"/>
                <a:ea typeface="Calibri"/>
                <a:cs typeface="Helvetica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959802" y="3043767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>
                <a:solidFill>
                  <a:srgbClr val="A6A6A6"/>
                </a:solidFill>
                <a:latin typeface="Helvetica"/>
                <a:ea typeface="Calibri"/>
                <a:cs typeface="Helvetica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960120" y="379381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>
                <a:solidFill>
                  <a:srgbClr val="A6A6A6"/>
                </a:solidFill>
                <a:latin typeface="Helvetica"/>
                <a:ea typeface="Calibri"/>
                <a:cs typeface="Helvetica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960120" y="4534652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>
                <a:solidFill>
                  <a:srgbClr val="A6A6A6"/>
                </a:solidFill>
                <a:latin typeface="Helvetica"/>
                <a:ea typeface="Calibri"/>
                <a:cs typeface="Helvetica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960120" y="521621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>
                <a:solidFill>
                  <a:srgbClr val="A6A6A6"/>
                </a:solidFill>
                <a:latin typeface="Helvetica"/>
                <a:ea typeface="Calibri"/>
                <a:cs typeface="Helvetica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55" hasCustomPrompt="1"/>
          </p:nvPr>
        </p:nvSpPr>
        <p:spPr>
          <a:xfrm>
            <a:off x="533400" y="2331721"/>
            <a:ext cx="468000" cy="467999"/>
          </a:xfrm>
          <a:prstGeom prst="roundRect">
            <a:avLst>
              <a:gd name="adj" fmla="val 50000"/>
            </a:avLst>
          </a:prstGeom>
          <a:solidFill>
            <a:srgbClr val="FD5E3F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Helvetica"/>
                <a:ea typeface="Calibri"/>
                <a:cs typeface="Helvetica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5105082" y="2286000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>
                <a:solidFill>
                  <a:srgbClr val="A6A6A6"/>
                </a:solidFill>
                <a:latin typeface="Helvetica"/>
                <a:ea typeface="Calibri"/>
                <a:cs typeface="Helvetica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5105400" y="3043767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>
                <a:solidFill>
                  <a:srgbClr val="A6A6A6"/>
                </a:solidFill>
                <a:latin typeface="Helvetica"/>
                <a:ea typeface="Calibri"/>
                <a:cs typeface="Helvetica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5105400" y="379381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>
                <a:solidFill>
                  <a:srgbClr val="A6A6A6"/>
                </a:solidFill>
                <a:latin typeface="Helvetica"/>
                <a:ea typeface="Calibri"/>
                <a:cs typeface="Helvetica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5105400" y="4534652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>
                <a:solidFill>
                  <a:srgbClr val="A6A6A6"/>
                </a:solidFill>
                <a:latin typeface="Helvetica"/>
                <a:ea typeface="Calibri"/>
                <a:cs typeface="Helvetica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5105400" y="521621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>
                <a:solidFill>
                  <a:srgbClr val="A6A6A6"/>
                </a:solidFill>
                <a:latin typeface="Helvetica"/>
                <a:ea typeface="Calibri"/>
                <a:cs typeface="Helvetica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65" hasCustomPrompt="1"/>
          </p:nvPr>
        </p:nvSpPr>
        <p:spPr>
          <a:xfrm>
            <a:off x="533400" y="3063241"/>
            <a:ext cx="468000" cy="467999"/>
          </a:xfrm>
          <a:prstGeom prst="roundRect">
            <a:avLst>
              <a:gd name="adj" fmla="val 50000"/>
            </a:avLst>
          </a:prstGeom>
          <a:solidFill>
            <a:srgbClr val="FD5E3F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Helvetica"/>
                <a:ea typeface="Calibri"/>
                <a:cs typeface="Helvetica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66" hasCustomPrompt="1"/>
          </p:nvPr>
        </p:nvSpPr>
        <p:spPr>
          <a:xfrm>
            <a:off x="533400" y="3855721"/>
            <a:ext cx="468000" cy="467999"/>
          </a:xfrm>
          <a:prstGeom prst="roundRect">
            <a:avLst>
              <a:gd name="adj" fmla="val 50000"/>
            </a:avLst>
          </a:prstGeom>
          <a:solidFill>
            <a:srgbClr val="FD5E3F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Helvetica"/>
                <a:ea typeface="Calibri"/>
                <a:cs typeface="Helvetica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67" hasCustomPrompt="1"/>
          </p:nvPr>
        </p:nvSpPr>
        <p:spPr>
          <a:xfrm>
            <a:off x="533400" y="4566921"/>
            <a:ext cx="468000" cy="467999"/>
          </a:xfrm>
          <a:prstGeom prst="roundRect">
            <a:avLst>
              <a:gd name="adj" fmla="val 50000"/>
            </a:avLst>
          </a:prstGeom>
          <a:solidFill>
            <a:srgbClr val="FD5E3F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Helvetica"/>
                <a:ea typeface="Calibri"/>
                <a:cs typeface="Helvetica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68" hasCustomPrompt="1"/>
          </p:nvPr>
        </p:nvSpPr>
        <p:spPr>
          <a:xfrm>
            <a:off x="533400" y="5278121"/>
            <a:ext cx="468000" cy="467999"/>
          </a:xfrm>
          <a:prstGeom prst="roundRect">
            <a:avLst>
              <a:gd name="adj" fmla="val 50000"/>
            </a:avLst>
          </a:prstGeom>
          <a:solidFill>
            <a:srgbClr val="FD5E3F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Helvetica"/>
                <a:ea typeface="Calibri"/>
                <a:cs typeface="Helvetica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31" name="Content Placeholder 6"/>
          <p:cNvSpPr>
            <a:spLocks noGrp="1" noChangeAspect="1"/>
          </p:cNvSpPr>
          <p:nvPr>
            <p:ph sz="quarter" idx="69" hasCustomPrompt="1"/>
          </p:nvPr>
        </p:nvSpPr>
        <p:spPr>
          <a:xfrm>
            <a:off x="4648200" y="2331721"/>
            <a:ext cx="468000" cy="467999"/>
          </a:xfrm>
          <a:prstGeom prst="roundRect">
            <a:avLst>
              <a:gd name="adj" fmla="val 50000"/>
            </a:avLst>
          </a:prstGeom>
          <a:solidFill>
            <a:srgbClr val="10AE99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Helvetica"/>
                <a:ea typeface="Calibri"/>
                <a:cs typeface="Helvetica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32" name="Content Placeholder 6"/>
          <p:cNvSpPr>
            <a:spLocks noGrp="1" noChangeAspect="1"/>
          </p:cNvSpPr>
          <p:nvPr>
            <p:ph sz="quarter" idx="70" hasCustomPrompt="1"/>
          </p:nvPr>
        </p:nvSpPr>
        <p:spPr>
          <a:xfrm>
            <a:off x="4648200" y="3063241"/>
            <a:ext cx="468000" cy="467999"/>
          </a:xfrm>
          <a:prstGeom prst="roundRect">
            <a:avLst>
              <a:gd name="adj" fmla="val 50000"/>
            </a:avLst>
          </a:prstGeom>
          <a:solidFill>
            <a:srgbClr val="10AE99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Helvetica"/>
                <a:ea typeface="Calibri"/>
                <a:cs typeface="Helvetica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33" name="Content Placeholder 6"/>
          <p:cNvSpPr>
            <a:spLocks noGrp="1" noChangeAspect="1"/>
          </p:cNvSpPr>
          <p:nvPr>
            <p:ph sz="quarter" idx="71" hasCustomPrompt="1"/>
          </p:nvPr>
        </p:nvSpPr>
        <p:spPr>
          <a:xfrm>
            <a:off x="4648200" y="3855721"/>
            <a:ext cx="468000" cy="467999"/>
          </a:xfrm>
          <a:prstGeom prst="roundRect">
            <a:avLst>
              <a:gd name="adj" fmla="val 50000"/>
            </a:avLst>
          </a:prstGeom>
          <a:solidFill>
            <a:srgbClr val="10AE99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Helvetica"/>
                <a:ea typeface="Calibri"/>
                <a:cs typeface="Helvetica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34" name="Content Placeholder 6"/>
          <p:cNvSpPr>
            <a:spLocks noGrp="1" noChangeAspect="1"/>
          </p:cNvSpPr>
          <p:nvPr>
            <p:ph sz="quarter" idx="72" hasCustomPrompt="1"/>
          </p:nvPr>
        </p:nvSpPr>
        <p:spPr>
          <a:xfrm>
            <a:off x="4648200" y="4566921"/>
            <a:ext cx="468000" cy="467999"/>
          </a:xfrm>
          <a:prstGeom prst="roundRect">
            <a:avLst>
              <a:gd name="adj" fmla="val 50000"/>
            </a:avLst>
          </a:prstGeom>
          <a:solidFill>
            <a:srgbClr val="10AE99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Helvetica"/>
                <a:ea typeface="Calibri"/>
                <a:cs typeface="Helvetica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35" name="Content Placeholder 6"/>
          <p:cNvSpPr>
            <a:spLocks noGrp="1" noChangeAspect="1"/>
          </p:cNvSpPr>
          <p:nvPr>
            <p:ph sz="quarter" idx="73" hasCustomPrompt="1"/>
          </p:nvPr>
        </p:nvSpPr>
        <p:spPr>
          <a:xfrm>
            <a:off x="4648200" y="5278121"/>
            <a:ext cx="468000" cy="467999"/>
          </a:xfrm>
          <a:prstGeom prst="roundRect">
            <a:avLst>
              <a:gd name="adj" fmla="val 50000"/>
            </a:avLst>
          </a:prstGeom>
          <a:solidFill>
            <a:srgbClr val="10AE99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Helvetica"/>
                <a:ea typeface="Calibri"/>
                <a:cs typeface="Helvetica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24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584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kern="0" spc="300">
                <a:solidFill>
                  <a:srgbClr val="10AE99"/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890105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584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kern="0" spc="300">
                <a:solidFill>
                  <a:srgbClr val="10AE99"/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576848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8200"/>
            <a:ext cx="8229600" cy="3962403"/>
          </a:xfrm>
        </p:spPr>
        <p:txBody>
          <a:bodyPr>
            <a:normAutofit/>
          </a:bodyPr>
          <a:lstStyle>
            <a:lvl1pPr>
              <a:defRPr sz="1400">
                <a:latin typeface="Helvetica"/>
                <a:cs typeface="Helvetica"/>
              </a:defRPr>
            </a:lvl1pPr>
            <a:lvl2pPr>
              <a:defRPr sz="1200">
                <a:latin typeface="Helvetica"/>
                <a:cs typeface="Helvetica"/>
              </a:defRPr>
            </a:lvl2pPr>
            <a:lvl3pPr>
              <a:defRPr sz="1100">
                <a:latin typeface="Helvetica"/>
                <a:cs typeface="Helvetica"/>
              </a:defRPr>
            </a:lvl3pPr>
            <a:lvl4pPr>
              <a:defRPr sz="1050">
                <a:latin typeface="Helvetica"/>
                <a:cs typeface="Helvetica"/>
              </a:defRPr>
            </a:lvl4pPr>
            <a:lvl5pPr>
              <a:defRPr sz="105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584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kern="0" spc="300">
                <a:solidFill>
                  <a:srgbClr val="10AE99"/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888256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38200" y="2148840"/>
            <a:ext cx="2133600" cy="36576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10AE99"/>
                </a:solidFill>
                <a:latin typeface="Helvetica"/>
                <a:cs typeface="Helvetica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838200" y="2413000"/>
            <a:ext cx="28194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838200" y="3571240"/>
            <a:ext cx="2133600" cy="36576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10AE99"/>
                </a:solidFill>
                <a:latin typeface="Helvetica"/>
                <a:cs typeface="Helvetica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838200" y="3835400"/>
            <a:ext cx="28194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38200" y="4993640"/>
            <a:ext cx="2133600" cy="36576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10AE99"/>
                </a:solidFill>
                <a:latin typeface="Helvetica"/>
                <a:cs typeface="Helvetica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838200" y="5257800"/>
            <a:ext cx="28194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584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kern="0" spc="300">
                <a:solidFill>
                  <a:srgbClr val="10AE99"/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243698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200"/>
            <a:ext cx="9144000" cy="302260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3657600" cy="18288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endParaRPr lang="en-JM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3225800"/>
            <a:ext cx="9144000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  <a:latin typeface="Helvetica"/>
                <a:cs typeface="Helvetica"/>
              </a:defRPr>
            </a:lvl1pPr>
          </a:lstStyle>
          <a:p>
            <a:endParaRPr lang="en-JM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62"/>
          </p:nvPr>
        </p:nvSpPr>
        <p:spPr>
          <a:xfrm>
            <a:off x="3469120" y="1498600"/>
            <a:ext cx="2093480" cy="119888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63"/>
          </p:nvPr>
        </p:nvSpPr>
        <p:spPr>
          <a:xfrm>
            <a:off x="6212320" y="1498600"/>
            <a:ext cx="2093480" cy="119888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441150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216" y="-24387"/>
            <a:ext cx="9144000" cy="487578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0938857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533400" y="2209800"/>
            <a:ext cx="21336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  <a:latin typeface="Helvetica"/>
                <a:cs typeface="Helvetica"/>
              </a:defRPr>
            </a:lvl1pPr>
          </a:lstStyle>
          <a:p>
            <a:endParaRPr lang="en-JM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2760662" y="2209800"/>
            <a:ext cx="21336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  <a:latin typeface="Helvetica"/>
                <a:cs typeface="Helvetica"/>
              </a:defRPr>
            </a:lvl1pPr>
          </a:lstStyle>
          <a:p>
            <a:endParaRPr lang="en-JM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533400" y="4140200"/>
            <a:ext cx="21336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  <a:latin typeface="Helvetica"/>
                <a:cs typeface="Helvetica"/>
              </a:defRPr>
            </a:lvl1pPr>
          </a:lstStyle>
          <a:p>
            <a:endParaRPr lang="en-JM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2760662" y="4140200"/>
            <a:ext cx="21336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  <a:latin typeface="Helvetica"/>
                <a:cs typeface="Helvetica"/>
              </a:defRPr>
            </a:lvl1pPr>
          </a:lstStyle>
          <a:p>
            <a:endParaRPr lang="en-JM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584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kern="0" spc="300">
                <a:solidFill>
                  <a:srgbClr val="10AE99"/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605131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584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kern="0" spc="300">
                <a:solidFill>
                  <a:srgbClr val="10AE99"/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pic>
        <p:nvPicPr>
          <p:cNvPr id="11" name="Picture 10" descr="MacBook-Pro-mocku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40" y="2295233"/>
            <a:ext cx="4817160" cy="2994517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267200" y="2514600"/>
            <a:ext cx="3528000" cy="2232000"/>
          </a:xfrm>
        </p:spPr>
        <p:txBody>
          <a:bodyPr>
            <a:normAutofit/>
          </a:bodyPr>
          <a:lstStyle>
            <a:lvl1pPr>
              <a:defRPr sz="105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213880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2006601"/>
            <a:ext cx="3429000" cy="41105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rgbClr val="17375E"/>
                </a:solidFill>
                <a:latin typeface="Helvetica"/>
                <a:cs typeface="Helvetica"/>
              </a:defRPr>
            </a:lvl1pPr>
          </a:lstStyle>
          <a:p>
            <a:endParaRPr lang="en-JM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3733800" y="2728381"/>
            <a:ext cx="2127250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6407150" y="2717797"/>
            <a:ext cx="2127250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3736975" y="4845235"/>
            <a:ext cx="2127250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6410325" y="4834651"/>
            <a:ext cx="2127250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114800" y="2230965"/>
            <a:ext cx="16002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81800" y="2230965"/>
            <a:ext cx="16002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4114800" y="4343401"/>
            <a:ext cx="16002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6781800" y="4343401"/>
            <a:ext cx="16002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584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kern="0" spc="300">
                <a:solidFill>
                  <a:srgbClr val="10AE99"/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881786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8906" y="0"/>
            <a:ext cx="9152906" cy="3068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4014001" y="833120"/>
            <a:ext cx="1115998" cy="1115997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09600" y="19409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283709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rgbClr val="F34F57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rgbClr val="F34F57"/>
              </a:solidFill>
              <a:latin typeface="Calibri"/>
            </a:endParaRPr>
          </a:p>
        </p:txBody>
      </p:sp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1600200" y="1707604"/>
            <a:ext cx="1187997" cy="1187996"/>
          </a:xfrm>
          <a:prstGeom prst="ellipse">
            <a:avLst/>
          </a:prstGeom>
          <a:ln w="9525" cmpd="sng"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5" name="Picture Placeholder 17"/>
          <p:cNvSpPr>
            <a:spLocks noGrp="1" noChangeAspect="1"/>
          </p:cNvSpPr>
          <p:nvPr>
            <p:ph type="pic" sz="quarter" idx="24"/>
          </p:nvPr>
        </p:nvSpPr>
        <p:spPr>
          <a:xfrm>
            <a:off x="6172200" y="1707604"/>
            <a:ext cx="1187997" cy="1187996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3271455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584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kern="0" spc="300">
                <a:solidFill>
                  <a:srgbClr val="10AE99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pic>
        <p:nvPicPr>
          <p:cNvPr id="11" name="Picture 10" descr="MacBook-Pro-mocku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14600"/>
            <a:ext cx="4817160" cy="2994517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58560" y="2733967"/>
            <a:ext cx="3528000" cy="2232000"/>
          </a:xfrm>
        </p:spPr>
        <p:txBody>
          <a:bodyPr>
            <a:normAutofit/>
          </a:bodyPr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8772734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834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3288741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e 98"/>
          <p:cNvSpPr/>
          <p:nvPr userDrawn="1"/>
        </p:nvSpPr>
        <p:spPr bwMode="auto">
          <a:xfrm rot="10800000" flipV="1">
            <a:off x="639171" y="5878087"/>
            <a:ext cx="2286001" cy="294116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8" name="Ellipse 98"/>
          <p:cNvSpPr/>
          <p:nvPr userDrawn="1"/>
        </p:nvSpPr>
        <p:spPr bwMode="auto">
          <a:xfrm rot="10800000" flipV="1">
            <a:off x="3077571" y="5864451"/>
            <a:ext cx="2362199" cy="294116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9" name="Ellipse 98"/>
          <p:cNvSpPr/>
          <p:nvPr userDrawn="1"/>
        </p:nvSpPr>
        <p:spPr bwMode="auto">
          <a:xfrm rot="10800000" flipV="1">
            <a:off x="5668371" y="5864451"/>
            <a:ext cx="2286000" cy="294116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16200000" flipH="1">
            <a:off x="926229" y="4033414"/>
            <a:ext cx="1681744" cy="2314996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16200000" flipH="1">
            <a:off x="3440828" y="4026776"/>
            <a:ext cx="1681743" cy="2314996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latin typeface="Calibri"/>
              <a:cs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6200000" flipH="1">
            <a:off x="5938644" y="4026777"/>
            <a:ext cx="1681744" cy="2314994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latin typeface="Calibri"/>
              <a:cs typeface="Calibri"/>
            </a:endParaRP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715372" y="4943690"/>
            <a:ext cx="2110248" cy="97473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10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229972" y="4943690"/>
            <a:ext cx="2110248" cy="97473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10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727787" y="4943690"/>
            <a:ext cx="2110248" cy="97473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10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685803" y="4519096"/>
            <a:ext cx="2138867" cy="34501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7"/>
          <p:cNvSpPr>
            <a:spLocks noGrp="1"/>
          </p:cNvSpPr>
          <p:nvPr>
            <p:ph type="body" sz="quarter" idx="20"/>
          </p:nvPr>
        </p:nvSpPr>
        <p:spPr>
          <a:xfrm>
            <a:off x="3215188" y="4495800"/>
            <a:ext cx="2138867" cy="34501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37"/>
          <p:cNvSpPr>
            <a:spLocks noGrp="1"/>
          </p:cNvSpPr>
          <p:nvPr>
            <p:ph type="body" sz="quarter" idx="21"/>
          </p:nvPr>
        </p:nvSpPr>
        <p:spPr>
          <a:xfrm>
            <a:off x="5727791" y="4495800"/>
            <a:ext cx="2138867" cy="34501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4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609601" y="2013240"/>
            <a:ext cx="2315571" cy="2336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25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3124201" y="2006600"/>
            <a:ext cx="2315571" cy="2336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26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5621399" y="2006600"/>
            <a:ext cx="2315571" cy="2336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584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kern="0" spc="300">
                <a:solidFill>
                  <a:srgbClr val="10AE99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435271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685800"/>
            <a:ext cx="3810000" cy="1143000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343E4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2722031"/>
            <a:ext cx="3505200" cy="1320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5638800" y="4144434"/>
            <a:ext cx="2438400" cy="41063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5638800" y="4749801"/>
            <a:ext cx="2438400" cy="62015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2311404"/>
            <a:ext cx="3505200" cy="4762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10AE99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070236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2311400"/>
            <a:ext cx="4724400" cy="3860800"/>
          </a:xfrm>
        </p:spPr>
        <p:txBody>
          <a:bodyPr>
            <a:normAutofit/>
          </a:bodyPr>
          <a:lstStyle>
            <a:lvl1pPr>
              <a:defRPr sz="1400">
                <a:latin typeface="Helvetica"/>
                <a:cs typeface="Helvetica"/>
              </a:defRPr>
            </a:lvl1pPr>
          </a:lstStyle>
          <a:p>
            <a:endParaRPr lang="en-JM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5475292" y="3032360"/>
            <a:ext cx="2994025" cy="16264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5965830" y="2554821"/>
            <a:ext cx="1730375" cy="47836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10AE99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1400">
                <a:latin typeface="Franklin Gothic Medium" pitchFamily="34" charset="0"/>
              </a:defRPr>
            </a:lvl2pPr>
            <a:lvl3pPr marL="914400" indent="0">
              <a:buFontTx/>
              <a:buNone/>
              <a:defRPr sz="1400">
                <a:latin typeface="Franklin Gothic Medium" pitchFamily="34" charset="0"/>
              </a:defRPr>
            </a:lvl3pPr>
            <a:lvl4pPr marL="1371600" indent="0">
              <a:buFontTx/>
              <a:buNone/>
              <a:defRPr sz="1400">
                <a:latin typeface="Franklin Gothic Medium" pitchFamily="34" charset="0"/>
              </a:defRPr>
            </a:lvl4pPr>
            <a:lvl5pPr marL="1828800" indent="0">
              <a:buFontTx/>
              <a:buNone/>
              <a:defRPr sz="1400">
                <a:latin typeface="Franklin Gothic Medium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584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kern="0" spc="300">
                <a:solidFill>
                  <a:srgbClr val="10AE99"/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81356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2006600"/>
            <a:ext cx="9144000" cy="2844800"/>
          </a:xfrm>
        </p:spPr>
        <p:txBody>
          <a:bodyPr>
            <a:normAutofit/>
          </a:bodyPr>
          <a:lstStyle>
            <a:lvl1pPr>
              <a:defRPr sz="1400">
                <a:latin typeface="Helvetica"/>
                <a:cs typeface="Helvetica"/>
              </a:defRPr>
            </a:lvl1pPr>
          </a:lstStyle>
          <a:p>
            <a:endParaRPr lang="en-JM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584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kern="0" spc="300">
                <a:solidFill>
                  <a:srgbClr val="10AE99"/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2432091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1-iPad-Air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26" y="1490850"/>
            <a:ext cx="3188680" cy="4483230"/>
          </a:xfrm>
          <a:prstGeom prst="rect">
            <a:avLst/>
          </a:prstGeom>
        </p:spPr>
      </p:pic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810479" y="2220148"/>
            <a:ext cx="2630652" cy="3371608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en-JM"/>
          </a:p>
        </p:txBody>
      </p:sp>
      <p:sp>
        <p:nvSpPr>
          <p:cNvPr id="9" name="Oval 8"/>
          <p:cNvSpPr/>
          <p:nvPr userDrawn="1"/>
        </p:nvSpPr>
        <p:spPr>
          <a:xfrm>
            <a:off x="8334300" y="716491"/>
            <a:ext cx="324000" cy="304800"/>
          </a:xfrm>
          <a:prstGeom prst="ellipse">
            <a:avLst/>
          </a:prstGeom>
          <a:solidFill>
            <a:srgbClr val="10AE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Helvetica"/>
              <a:cs typeface="Helvetica"/>
            </a:endParaRPr>
          </a:p>
        </p:txBody>
      </p:sp>
      <p:sp>
        <p:nvSpPr>
          <p:cNvPr id="10" name="Slide Number Placeholder 8"/>
          <p:cNvSpPr txBox="1">
            <a:spLocks/>
          </p:cNvSpPr>
          <p:nvPr userDrawn="1"/>
        </p:nvSpPr>
        <p:spPr>
          <a:xfrm>
            <a:off x="8305800" y="685800"/>
            <a:ext cx="381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D9E213-597C-AF4D-9FA4-E6EB34EC18B6}" type="slidenum">
              <a:rPr lang="en-US" sz="800" smtClean="0">
                <a:solidFill>
                  <a:srgbClr val="FFFFFF"/>
                </a:solidFill>
                <a:latin typeface="Helvetica"/>
                <a:cs typeface="Helvetica"/>
              </a:rPr>
              <a:pPr algn="ctr"/>
              <a:t>‹#›</a:t>
            </a:fld>
            <a:endParaRPr lang="en-US" sz="9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584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kern="0" spc="300">
                <a:solidFill>
                  <a:srgbClr val="10AE99"/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457200" y="2006601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432957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584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kern="0" spc="300">
                <a:solidFill>
                  <a:srgbClr val="10AE99"/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pic>
        <p:nvPicPr>
          <p:cNvPr id="11" name="Picture 10" descr="iMac-Cinema-Monitor-Style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74" y="1809750"/>
            <a:ext cx="5320826" cy="4138083"/>
          </a:xfrm>
          <a:prstGeom prst="rect">
            <a:avLst/>
          </a:prstGeom>
        </p:spPr>
      </p:pic>
      <p:sp>
        <p:nvSpPr>
          <p:cNvPr id="1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4284120" y="2190701"/>
            <a:ext cx="4378948" cy="271348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1473338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4299000" y="2209800"/>
            <a:ext cx="1797000" cy="3352800"/>
          </a:xfrm>
        </p:spPr>
        <p:txBody>
          <a:bodyPr>
            <a:normAutofit/>
          </a:bodyPr>
          <a:lstStyle>
            <a:lvl1pPr>
              <a:defRPr sz="120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539800" y="2209800"/>
            <a:ext cx="1797000" cy="3352800"/>
          </a:xfrm>
        </p:spPr>
        <p:txBody>
          <a:bodyPr>
            <a:normAutofit/>
          </a:bodyPr>
          <a:lstStyle>
            <a:lvl1pPr>
              <a:defRPr sz="120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584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kern="0" spc="300">
                <a:solidFill>
                  <a:srgbClr val="10AE99"/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45458402"/>
      </p:ext>
    </p:extLst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pic>
        <p:nvPicPr>
          <p:cNvPr id="8" name="Picture 7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72" y="1519023"/>
            <a:ext cx="2304029" cy="4592167"/>
          </a:xfrm>
          <a:prstGeom prst="rect">
            <a:avLst/>
          </a:prstGeom>
        </p:spPr>
      </p:pic>
      <p:sp>
        <p:nvSpPr>
          <p:cNvPr id="9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6442500" y="2274259"/>
            <a:ext cx="1758559" cy="3074931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en-JM" dirty="0"/>
          </a:p>
        </p:txBody>
      </p:sp>
      <p:sp>
        <p:nvSpPr>
          <p:cNvPr id="10" name="Oval 9"/>
          <p:cNvSpPr/>
          <p:nvPr userDrawn="1"/>
        </p:nvSpPr>
        <p:spPr>
          <a:xfrm>
            <a:off x="8334300" y="716491"/>
            <a:ext cx="324000" cy="304800"/>
          </a:xfrm>
          <a:prstGeom prst="ellipse">
            <a:avLst/>
          </a:prstGeom>
          <a:solidFill>
            <a:srgbClr val="10AE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Helvetica"/>
              <a:cs typeface="Helvetica"/>
            </a:endParaRPr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>
          <a:xfrm>
            <a:off x="8305800" y="685800"/>
            <a:ext cx="381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D9E213-597C-AF4D-9FA4-E6EB34EC18B6}" type="slidenum">
              <a:rPr lang="en-US" sz="800" smtClean="0">
                <a:solidFill>
                  <a:srgbClr val="FFFFFF"/>
                </a:solidFill>
                <a:latin typeface="Helvetica"/>
                <a:cs typeface="Helvetica"/>
              </a:rPr>
              <a:pPr algn="ctr"/>
              <a:t>‹#›</a:t>
            </a:fld>
            <a:endParaRPr lang="en-US" sz="9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584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kern="0" spc="300">
                <a:solidFill>
                  <a:srgbClr val="10AE99"/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240719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584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kern="0" spc="300">
                <a:solidFill>
                  <a:srgbClr val="10AE99"/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pic>
        <p:nvPicPr>
          <p:cNvPr id="11" name="Picture 10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08163"/>
            <a:ext cx="1828800" cy="3644987"/>
          </a:xfrm>
          <a:prstGeom prst="rect">
            <a:avLst/>
          </a:prstGeom>
        </p:spPr>
      </p:pic>
      <p:sp>
        <p:nvSpPr>
          <p:cNvPr id="12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4776362" y="3276600"/>
            <a:ext cx="1395838" cy="2235200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en-JM" dirty="0"/>
          </a:p>
        </p:txBody>
      </p:sp>
      <p:pic>
        <p:nvPicPr>
          <p:cNvPr id="13" name="Picture 12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08163"/>
            <a:ext cx="1828800" cy="3644987"/>
          </a:xfrm>
          <a:prstGeom prst="rect">
            <a:avLst/>
          </a:prstGeom>
        </p:spPr>
      </p:pic>
      <p:sp>
        <p:nvSpPr>
          <p:cNvPr id="17" name="Picture Placeholder 19"/>
          <p:cNvSpPr>
            <a:spLocks noGrp="1"/>
          </p:cNvSpPr>
          <p:nvPr>
            <p:ph type="pic" sz="quarter" idx="65"/>
          </p:nvPr>
        </p:nvSpPr>
        <p:spPr>
          <a:xfrm>
            <a:off x="2947562" y="3276600"/>
            <a:ext cx="1395838" cy="2235200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433346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867400" y="2616200"/>
            <a:ext cx="1600200" cy="4064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rgbClr val="10AE99"/>
                </a:solidFill>
                <a:latin typeface="Helvetica"/>
                <a:ea typeface="Calibri"/>
                <a:cs typeface="Helvetica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26"/>
          <p:cNvSpPr>
            <a:spLocks noGrp="1"/>
          </p:cNvSpPr>
          <p:nvPr>
            <p:ph type="body" sz="quarter" idx="19"/>
          </p:nvPr>
        </p:nvSpPr>
        <p:spPr>
          <a:xfrm>
            <a:off x="5867400" y="2921001"/>
            <a:ext cx="2643188" cy="71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rgbClr val="A6A6A6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5867400" y="3835400"/>
            <a:ext cx="1600200" cy="4064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rgbClr val="10AE99"/>
                </a:solidFill>
                <a:latin typeface="Helvetica"/>
                <a:ea typeface="Calibri"/>
                <a:cs typeface="Helvetica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2"/>
          </p:nvPr>
        </p:nvSpPr>
        <p:spPr>
          <a:xfrm>
            <a:off x="5867400" y="4140201"/>
            <a:ext cx="2643188" cy="71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rgbClr val="A6A6A6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5867400" y="5054600"/>
            <a:ext cx="1600200" cy="4064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rgbClr val="10AE99"/>
                </a:solidFill>
                <a:latin typeface="Helvetica"/>
                <a:ea typeface="Calibri"/>
                <a:cs typeface="Helvetica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24"/>
          </p:nvPr>
        </p:nvSpPr>
        <p:spPr>
          <a:xfrm>
            <a:off x="5867400" y="5359401"/>
            <a:ext cx="2643188" cy="71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rgbClr val="A6A6A6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457200" y="584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kern="0" spc="300">
                <a:solidFill>
                  <a:srgbClr val="10AE99"/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pic>
        <p:nvPicPr>
          <p:cNvPr id="18" name="Picture 17" descr="FireFox-Flat-Brows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71850"/>
            <a:ext cx="4622459" cy="3486150"/>
          </a:xfrm>
          <a:prstGeom prst="rect">
            <a:avLst/>
          </a:prstGeom>
        </p:spPr>
      </p:pic>
      <p:sp>
        <p:nvSpPr>
          <p:cNvPr id="2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98400" y="3942300"/>
            <a:ext cx="4419600" cy="2895600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7598855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7"/>
          <p:cNvSpPr>
            <a:spLocks noGrp="1"/>
          </p:cNvSpPr>
          <p:nvPr>
            <p:ph sz="quarter" idx="18"/>
          </p:nvPr>
        </p:nvSpPr>
        <p:spPr>
          <a:xfrm>
            <a:off x="2536203" y="2108200"/>
            <a:ext cx="1524000" cy="4064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Calibri"/>
                <a:cs typeface="Helvetica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Content Placeholder 37"/>
          <p:cNvSpPr>
            <a:spLocks noGrp="1"/>
          </p:cNvSpPr>
          <p:nvPr>
            <p:ph sz="quarter" idx="19"/>
          </p:nvPr>
        </p:nvSpPr>
        <p:spPr>
          <a:xfrm>
            <a:off x="4443222" y="2108200"/>
            <a:ext cx="1524000" cy="4064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Calibri"/>
                <a:cs typeface="Helvetica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9" name="Content Placeholder 37"/>
          <p:cNvSpPr>
            <a:spLocks noGrp="1"/>
          </p:cNvSpPr>
          <p:nvPr>
            <p:ph sz="quarter" idx="20"/>
          </p:nvPr>
        </p:nvSpPr>
        <p:spPr>
          <a:xfrm>
            <a:off x="6400800" y="2108200"/>
            <a:ext cx="1524000" cy="4064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Calibri"/>
                <a:cs typeface="Helvetica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0" name="Content Placeholder 37"/>
          <p:cNvSpPr>
            <a:spLocks noGrp="1"/>
          </p:cNvSpPr>
          <p:nvPr>
            <p:ph sz="quarter" idx="21"/>
          </p:nvPr>
        </p:nvSpPr>
        <p:spPr>
          <a:xfrm>
            <a:off x="609600" y="2108200"/>
            <a:ext cx="1524000" cy="4064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Calibri"/>
                <a:cs typeface="Helvetica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609600" y="2675370"/>
            <a:ext cx="1691997" cy="1691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Helvetica"/>
                <a:cs typeface="Helvetica"/>
              </a:defRPr>
            </a:lvl1pPr>
          </a:lstStyle>
          <a:p>
            <a:endParaRPr lang="en-JM" dirty="0"/>
          </a:p>
        </p:txBody>
      </p:sp>
      <p:sp>
        <p:nvSpPr>
          <p:cNvPr id="12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2514600" y="2675371"/>
            <a:ext cx="1691997" cy="1691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Helvetica"/>
                <a:cs typeface="Helvetica"/>
              </a:defRPr>
            </a:lvl1pPr>
          </a:lstStyle>
          <a:p>
            <a:endParaRPr lang="en-JM" dirty="0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2"/>
          </p:nvPr>
        </p:nvSpPr>
        <p:spPr>
          <a:xfrm>
            <a:off x="4443222" y="2728203"/>
            <a:ext cx="1691997" cy="1691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Helvetica"/>
                <a:cs typeface="Helvetica"/>
              </a:defRPr>
            </a:lvl1pPr>
          </a:lstStyle>
          <a:p>
            <a:endParaRPr lang="en-JM" dirty="0"/>
          </a:p>
        </p:txBody>
      </p:sp>
      <p:sp>
        <p:nvSpPr>
          <p:cNvPr id="14" name="Picture Placeholder 28"/>
          <p:cNvSpPr>
            <a:spLocks noGrp="1"/>
          </p:cNvSpPr>
          <p:nvPr>
            <p:ph type="pic" sz="quarter" idx="53"/>
          </p:nvPr>
        </p:nvSpPr>
        <p:spPr>
          <a:xfrm>
            <a:off x="6400800" y="2718043"/>
            <a:ext cx="1691997" cy="1691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Helvetica"/>
                <a:cs typeface="Helvetica"/>
              </a:defRPr>
            </a:lvl1pPr>
          </a:lstStyle>
          <a:p>
            <a:endParaRPr lang="en-JM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2438400" y="5054600"/>
            <a:ext cx="18288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rgbClr val="A6A6A6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4419600" y="5054600"/>
            <a:ext cx="18288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rgbClr val="A6A6A6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6400800" y="5054600"/>
            <a:ext cx="18288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rgbClr val="A6A6A6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381000" y="5054600"/>
            <a:ext cx="18288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rgbClr val="A6A6A6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584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kern="0" spc="300">
                <a:solidFill>
                  <a:srgbClr val="10AE99"/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839682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8271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8525"/>
            <a:ext cx="4038600" cy="3902075"/>
          </a:xfrm>
        </p:spPr>
        <p:txBody>
          <a:bodyPr>
            <a:normAutofit/>
          </a:bodyPr>
          <a:lstStyle>
            <a:lvl1pPr>
              <a:defRPr sz="1400">
                <a:latin typeface="Helvetica"/>
                <a:cs typeface="Helvetica"/>
              </a:defRPr>
            </a:lvl1pPr>
            <a:lvl2pPr>
              <a:defRPr sz="1200">
                <a:latin typeface="Helvetica"/>
                <a:cs typeface="Helvetica"/>
              </a:defRPr>
            </a:lvl2pPr>
            <a:lvl3pPr>
              <a:defRPr sz="1100">
                <a:latin typeface="Helvetica"/>
                <a:cs typeface="Helvetica"/>
              </a:defRPr>
            </a:lvl3pPr>
            <a:lvl4pPr>
              <a:defRPr sz="1050">
                <a:latin typeface="Helvetica"/>
                <a:cs typeface="Helvetica"/>
              </a:defRPr>
            </a:lvl4pPr>
            <a:lvl5pPr>
              <a:defRPr sz="105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8525"/>
            <a:ext cx="4038600" cy="3902075"/>
          </a:xfrm>
        </p:spPr>
        <p:txBody>
          <a:bodyPr>
            <a:normAutofit/>
          </a:bodyPr>
          <a:lstStyle>
            <a:lvl1pPr>
              <a:defRPr sz="1400">
                <a:latin typeface="Helvetica"/>
                <a:cs typeface="Helvetica"/>
              </a:defRPr>
            </a:lvl1pPr>
            <a:lvl2pPr>
              <a:defRPr sz="1200">
                <a:latin typeface="Helvetica"/>
                <a:cs typeface="Helvetica"/>
              </a:defRPr>
            </a:lvl2pPr>
            <a:lvl3pPr>
              <a:defRPr sz="1100">
                <a:latin typeface="Helvetica"/>
                <a:cs typeface="Helvetica"/>
              </a:defRPr>
            </a:lvl3pPr>
            <a:lvl4pPr>
              <a:defRPr sz="1050">
                <a:latin typeface="Helvetica"/>
                <a:cs typeface="Helvetica"/>
              </a:defRPr>
            </a:lvl4pPr>
            <a:lvl5pPr>
              <a:defRPr sz="105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584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kern="0" spc="300">
                <a:solidFill>
                  <a:srgbClr val="10AE99"/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431288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7551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7312"/>
            <a:ext cx="4040188" cy="3240088"/>
          </a:xfrm>
        </p:spPr>
        <p:txBody>
          <a:bodyPr>
            <a:normAutofit/>
          </a:bodyPr>
          <a:lstStyle>
            <a:lvl1pPr>
              <a:defRPr sz="1200">
                <a:latin typeface="Helvetica"/>
                <a:cs typeface="Helvetica"/>
              </a:defRPr>
            </a:lvl1pPr>
            <a:lvl2pPr>
              <a:defRPr sz="1100">
                <a:latin typeface="Helvetica"/>
                <a:cs typeface="Helvetica"/>
              </a:defRPr>
            </a:lvl2pPr>
            <a:lvl3pPr>
              <a:defRPr sz="1050">
                <a:latin typeface="Helvetica"/>
                <a:cs typeface="Helvetica"/>
              </a:defRPr>
            </a:lvl3pPr>
            <a:lvl4pPr>
              <a:defRPr sz="1000">
                <a:latin typeface="Helvetica"/>
                <a:cs typeface="Helvetica"/>
              </a:defRPr>
            </a:lvl4pPr>
            <a:lvl5pPr>
              <a:defRPr sz="10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987551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627312"/>
            <a:ext cx="4041775" cy="3240088"/>
          </a:xfrm>
        </p:spPr>
        <p:txBody>
          <a:bodyPr>
            <a:normAutofit/>
          </a:bodyPr>
          <a:lstStyle>
            <a:lvl1pPr>
              <a:defRPr sz="1200">
                <a:latin typeface="Helvetica"/>
                <a:cs typeface="Helvetica"/>
              </a:defRPr>
            </a:lvl1pPr>
            <a:lvl2pPr>
              <a:defRPr sz="1100">
                <a:latin typeface="Helvetica"/>
                <a:cs typeface="Helvetica"/>
              </a:defRPr>
            </a:lvl2pPr>
            <a:lvl3pPr>
              <a:defRPr sz="1050">
                <a:latin typeface="Helvetica"/>
                <a:cs typeface="Helvetica"/>
              </a:defRPr>
            </a:lvl3pPr>
            <a:lvl4pPr>
              <a:defRPr sz="1000">
                <a:latin typeface="Helvetica"/>
                <a:cs typeface="Helvetica"/>
              </a:defRPr>
            </a:lvl4pPr>
            <a:lvl5pPr>
              <a:defRPr sz="10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584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kern="0" spc="300">
                <a:solidFill>
                  <a:srgbClr val="10AE99"/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364561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584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kern="0" spc="300">
                <a:solidFill>
                  <a:srgbClr val="10AE99"/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1665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584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kern="0" spc="300">
                <a:solidFill>
                  <a:srgbClr val="10AE99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786472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8334300" y="716491"/>
            <a:ext cx="324000" cy="304800"/>
          </a:xfrm>
          <a:prstGeom prst="ellipse">
            <a:avLst/>
          </a:prstGeom>
          <a:solidFill>
            <a:srgbClr val="10AE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Slide Number Placeholder 8"/>
          <p:cNvSpPr txBox="1">
            <a:spLocks/>
          </p:cNvSpPr>
          <p:nvPr userDrawn="1"/>
        </p:nvSpPr>
        <p:spPr>
          <a:xfrm>
            <a:off x="8305800" y="685800"/>
            <a:ext cx="381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D9E213-597C-AF4D-9FA4-E6EB34EC18B6}" type="slidenum">
              <a:rPr lang="en-US" sz="800" smtClean="0">
                <a:solidFill>
                  <a:srgbClr val="FFFFFF"/>
                </a:solidFill>
                <a:latin typeface="Lato Light"/>
                <a:cs typeface="Lato Light"/>
              </a:rPr>
              <a:pPr algn="ctr"/>
              <a:t>‹#›</a:t>
            </a:fld>
            <a:endParaRPr lang="en-US" sz="900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5361898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4572001" y="2281704"/>
            <a:ext cx="2919699" cy="4064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70"/>
          </p:nvPr>
        </p:nvSpPr>
        <p:spPr>
          <a:xfrm>
            <a:off x="624505" y="5156200"/>
            <a:ext cx="233654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4071419" y="2870200"/>
            <a:ext cx="4081981" cy="11684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rgbClr val="A6A6A6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700705" y="2362200"/>
            <a:ext cx="2271095" cy="2268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584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kern="0" spc="300">
                <a:solidFill>
                  <a:srgbClr val="10AE99"/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751148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2622000" y="2413001"/>
            <a:ext cx="1223999" cy="1223998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JM" dirty="0"/>
          </a:p>
        </p:txBody>
      </p:sp>
      <p:sp>
        <p:nvSpPr>
          <p:cNvPr id="10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3894900" y="2413001"/>
            <a:ext cx="1223999" cy="1223998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JM" dirty="0"/>
          </a:p>
        </p:txBody>
      </p:sp>
      <p:sp>
        <p:nvSpPr>
          <p:cNvPr id="14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5167800" y="2413001"/>
            <a:ext cx="1223999" cy="1223998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JM" dirty="0"/>
          </a:p>
        </p:txBody>
      </p:sp>
      <p:sp>
        <p:nvSpPr>
          <p:cNvPr id="16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3262800" y="3835401"/>
            <a:ext cx="1223999" cy="1223998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JM" dirty="0"/>
          </a:p>
        </p:txBody>
      </p:sp>
      <p:sp>
        <p:nvSpPr>
          <p:cNvPr id="17" name="Picture Placeholder 28"/>
          <p:cNvSpPr>
            <a:spLocks noGrp="1" noChangeAspect="1"/>
          </p:cNvSpPr>
          <p:nvPr>
            <p:ph type="pic" sz="quarter" idx="54"/>
          </p:nvPr>
        </p:nvSpPr>
        <p:spPr>
          <a:xfrm>
            <a:off x="4558200" y="3835401"/>
            <a:ext cx="1223999" cy="1223998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JM" dirty="0"/>
          </a:p>
        </p:txBody>
      </p:sp>
      <p:sp>
        <p:nvSpPr>
          <p:cNvPr id="19" name="Picture Placeholder 28"/>
          <p:cNvSpPr>
            <a:spLocks noGrp="1" noChangeAspect="1"/>
          </p:cNvSpPr>
          <p:nvPr>
            <p:ph type="pic" sz="quarter" idx="55"/>
          </p:nvPr>
        </p:nvSpPr>
        <p:spPr>
          <a:xfrm>
            <a:off x="6432000" y="2413001"/>
            <a:ext cx="1223999" cy="1223998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JM" dirty="0"/>
          </a:p>
        </p:txBody>
      </p:sp>
      <p:sp>
        <p:nvSpPr>
          <p:cNvPr id="20" name="Picture Placeholder 28"/>
          <p:cNvSpPr>
            <a:spLocks noGrp="1" noChangeAspect="1"/>
          </p:cNvSpPr>
          <p:nvPr>
            <p:ph type="pic" sz="quarter" idx="56"/>
          </p:nvPr>
        </p:nvSpPr>
        <p:spPr>
          <a:xfrm>
            <a:off x="5777400" y="3835401"/>
            <a:ext cx="1223999" cy="1223998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584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kern="0" spc="300">
                <a:solidFill>
                  <a:srgbClr val="10AE99"/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720294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8201"/>
            <a:ext cx="8229600" cy="4063999"/>
          </a:xfrm>
        </p:spPr>
        <p:txBody>
          <a:bodyPr>
            <a:normAutofit/>
          </a:bodyPr>
          <a:lstStyle>
            <a:lvl1pPr>
              <a:defRPr sz="1400">
                <a:latin typeface="Helvetica"/>
                <a:cs typeface="Helvetica"/>
              </a:defRPr>
            </a:lvl1pPr>
            <a:lvl2pPr>
              <a:defRPr sz="1200">
                <a:latin typeface="Helvetica"/>
                <a:cs typeface="Helvetica"/>
              </a:defRPr>
            </a:lvl2pPr>
            <a:lvl3pPr>
              <a:defRPr sz="1100">
                <a:latin typeface="Helvetica"/>
                <a:cs typeface="Helvetica"/>
              </a:defRPr>
            </a:lvl3pPr>
            <a:lvl4pPr>
              <a:defRPr sz="1050">
                <a:latin typeface="Helvetica"/>
                <a:cs typeface="Helvetica"/>
              </a:defRPr>
            </a:lvl4pPr>
            <a:lvl5pPr>
              <a:defRPr sz="1050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584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kern="0" spc="300">
                <a:solidFill>
                  <a:srgbClr val="10AE99"/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225271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609600" y="2844800"/>
            <a:ext cx="2362200" cy="3022600"/>
          </a:xfrm>
        </p:spPr>
        <p:txBody>
          <a:bodyPr>
            <a:normAutofit/>
          </a:bodyPr>
          <a:lstStyle>
            <a:lvl1pPr algn="ctr">
              <a:buNone/>
              <a:defRPr sz="900">
                <a:solidFill>
                  <a:srgbClr val="A6A6A6"/>
                </a:solidFill>
                <a:latin typeface="Helvetica"/>
                <a:cs typeface="Helvetica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3429000" y="2844800"/>
            <a:ext cx="2362200" cy="3022600"/>
          </a:xfrm>
        </p:spPr>
        <p:txBody>
          <a:bodyPr>
            <a:normAutofit/>
          </a:bodyPr>
          <a:lstStyle>
            <a:lvl1pPr algn="ctr">
              <a:buNone/>
              <a:defRPr sz="900">
                <a:solidFill>
                  <a:srgbClr val="A6A6A6"/>
                </a:solidFill>
                <a:latin typeface="Helvetica"/>
                <a:cs typeface="Helvetica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844800"/>
            <a:ext cx="2362200" cy="3022600"/>
          </a:xfrm>
        </p:spPr>
        <p:txBody>
          <a:bodyPr>
            <a:normAutofit/>
          </a:bodyPr>
          <a:lstStyle>
            <a:lvl1pPr algn="ctr">
              <a:buNone/>
              <a:defRPr sz="900">
                <a:solidFill>
                  <a:srgbClr val="A6A6A6"/>
                </a:solidFill>
                <a:latin typeface="Helvetica"/>
                <a:cs typeface="Helvetica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584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kern="0" spc="300">
                <a:solidFill>
                  <a:srgbClr val="10AE99"/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048809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0" y="1982469"/>
            <a:ext cx="2276856" cy="3230880"/>
          </a:xfrm>
        </p:spPr>
        <p:txBody>
          <a:bodyPr>
            <a:normAutofit/>
          </a:bodyPr>
          <a:lstStyle>
            <a:lvl1pPr>
              <a:defRPr sz="1100">
                <a:latin typeface="Helvetica"/>
                <a:cs typeface="Helvetica"/>
              </a:defRPr>
            </a:lvl1pPr>
          </a:lstStyle>
          <a:p>
            <a:endParaRPr lang="en-JM"/>
          </a:p>
        </p:txBody>
      </p:sp>
      <p:sp>
        <p:nvSpPr>
          <p:cNvPr id="8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2286000" y="1982469"/>
            <a:ext cx="2276856" cy="3230880"/>
          </a:xfrm>
        </p:spPr>
        <p:txBody>
          <a:bodyPr>
            <a:normAutofit/>
          </a:bodyPr>
          <a:lstStyle>
            <a:lvl1pPr>
              <a:defRPr sz="1100">
                <a:latin typeface="Helvetica"/>
                <a:cs typeface="Helvetica"/>
              </a:defRPr>
            </a:lvl1pPr>
          </a:lstStyle>
          <a:p>
            <a:endParaRPr lang="en-JM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4572000" y="1981200"/>
            <a:ext cx="2276856" cy="3230880"/>
          </a:xfrm>
        </p:spPr>
        <p:txBody>
          <a:bodyPr>
            <a:normAutofit/>
          </a:bodyPr>
          <a:lstStyle>
            <a:lvl1pPr>
              <a:defRPr sz="1100">
                <a:latin typeface="Helvetica"/>
                <a:cs typeface="Helvetica"/>
              </a:defRPr>
            </a:lvl1pPr>
          </a:lstStyle>
          <a:p>
            <a:endParaRPr lang="en-JM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858000" y="1981200"/>
            <a:ext cx="2286000" cy="3230880"/>
          </a:xfrm>
        </p:spPr>
        <p:txBody>
          <a:bodyPr>
            <a:normAutofit/>
          </a:bodyPr>
          <a:lstStyle>
            <a:lvl1pPr>
              <a:defRPr sz="1100">
                <a:latin typeface="Helvetica"/>
                <a:cs typeface="Helvetica"/>
              </a:defRPr>
            </a:lvl1pPr>
          </a:lstStyle>
          <a:p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457200" y="584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kern="0" spc="300">
                <a:solidFill>
                  <a:srgbClr val="10AE99"/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4297469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609600" y="2514600"/>
            <a:ext cx="1727999" cy="1727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JM" dirty="0"/>
          </a:p>
        </p:txBody>
      </p:sp>
      <p:sp>
        <p:nvSpPr>
          <p:cNvPr id="15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2463001" y="2514600"/>
            <a:ext cx="1727999" cy="1727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JM" dirty="0"/>
          </a:p>
        </p:txBody>
      </p:sp>
      <p:sp>
        <p:nvSpPr>
          <p:cNvPr id="16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4346448" y="2514600"/>
            <a:ext cx="1727999" cy="1727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JM" dirty="0"/>
          </a:p>
        </p:txBody>
      </p:sp>
      <p:sp>
        <p:nvSpPr>
          <p:cNvPr id="17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6273001" y="2514600"/>
            <a:ext cx="1727999" cy="1727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57"/>
          </p:nvPr>
        </p:nvSpPr>
        <p:spPr>
          <a:xfrm>
            <a:off x="2514600" y="4851400"/>
            <a:ext cx="16764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58"/>
          </p:nvPr>
        </p:nvSpPr>
        <p:spPr>
          <a:xfrm>
            <a:off x="4419600" y="4851400"/>
            <a:ext cx="16764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59"/>
          </p:nvPr>
        </p:nvSpPr>
        <p:spPr>
          <a:xfrm>
            <a:off x="6273001" y="4851400"/>
            <a:ext cx="16764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609600" y="4851400"/>
            <a:ext cx="16764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2514600" y="5156200"/>
            <a:ext cx="1676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rgbClr val="A6A6A6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4419600" y="5156200"/>
            <a:ext cx="1676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rgbClr val="A6A6A6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6273001" y="5156200"/>
            <a:ext cx="1676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rgbClr val="A6A6A6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609600" y="5156200"/>
            <a:ext cx="1676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rgbClr val="A6A6A6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584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kern="0" spc="300">
                <a:solidFill>
                  <a:srgbClr val="10AE99"/>
                </a:solidFill>
                <a:latin typeface="Helvetica"/>
                <a:ea typeface="Calibri"/>
                <a:cs typeface="Helvetica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6928695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theme" Target="../theme/theme1.xml"/><Relationship Id="rId41" Type="http://schemas.openxmlformats.org/officeDocument/2006/relationships/hyperlink" Target="http://www.Noesis.com" TargetMode="External"/><Relationship Id="rId42" Type="http://schemas.openxmlformats.org/officeDocument/2006/relationships/image" Target="../media/image1.png"/><Relationship Id="rId43" Type="http://schemas.openxmlformats.org/officeDocument/2006/relationships/image" Target="../media/image2.png"/><Relationship Id="rId4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6601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12" name="Oval 11"/>
          <p:cNvSpPr/>
          <p:nvPr userDrawn="1"/>
        </p:nvSpPr>
        <p:spPr>
          <a:xfrm>
            <a:off x="8334300" y="716491"/>
            <a:ext cx="324000" cy="304800"/>
          </a:xfrm>
          <a:prstGeom prst="ellipse">
            <a:avLst/>
          </a:prstGeom>
          <a:solidFill>
            <a:srgbClr val="10AE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Helvetica"/>
              <a:cs typeface="Helvetica"/>
            </a:endParaRPr>
          </a:p>
        </p:txBody>
      </p:sp>
      <p:sp>
        <p:nvSpPr>
          <p:cNvPr id="13" name="Slide Number Placeholder 8"/>
          <p:cNvSpPr txBox="1">
            <a:spLocks/>
          </p:cNvSpPr>
          <p:nvPr userDrawn="1"/>
        </p:nvSpPr>
        <p:spPr>
          <a:xfrm>
            <a:off x="8305800" y="685800"/>
            <a:ext cx="381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D9E213-597C-AF4D-9FA4-E6EB34EC18B6}" type="slidenum">
              <a:rPr lang="en-US" sz="800" smtClean="0">
                <a:solidFill>
                  <a:srgbClr val="FFFFFF"/>
                </a:solidFill>
                <a:latin typeface="Helvetica"/>
                <a:cs typeface="Helvetica"/>
              </a:rPr>
              <a:pPr algn="ctr"/>
              <a:t>‹#›</a:t>
            </a:fld>
            <a:endParaRPr lang="en-US" sz="9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68200" y="1371600"/>
            <a:ext cx="395998" cy="0"/>
          </a:xfrm>
          <a:prstGeom prst="line">
            <a:avLst/>
          </a:prstGeom>
          <a:ln w="12700" cmpd="sng">
            <a:solidFill>
              <a:srgbClr val="343E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416559" y="6373614"/>
            <a:ext cx="639064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kern="1200" dirty="0" smtClean="0">
                <a:solidFill>
                  <a:schemeClr val="accent2"/>
                </a:solidFill>
                <a:effectLst/>
                <a:latin typeface="Helvetica Light"/>
                <a:ea typeface="+mn-ea"/>
                <a:cs typeface="Helvetica Light"/>
              </a:rPr>
              <a:t>INTERNAL ONLY       </a:t>
            </a:r>
            <a:r>
              <a:rPr lang="en-US" sz="1050" kern="1200" dirty="0" smtClean="0">
                <a:solidFill>
                  <a:srgbClr val="7F7F7F"/>
                </a:solidFill>
                <a:effectLst/>
                <a:latin typeface="Helvetica Light"/>
                <a:ea typeface="+mn-ea"/>
                <a:cs typeface="Helvetica Light"/>
              </a:rPr>
              <a:t>© 2016, Noesis   </a:t>
            </a:r>
            <a:r>
              <a:rPr lang="en-US" sz="1050" kern="1200" dirty="0" smtClean="0">
                <a:solidFill>
                  <a:srgbClr val="7F7F7F"/>
                </a:solidFill>
                <a:effectLst/>
                <a:latin typeface="Helvetica Light"/>
                <a:ea typeface="+mn-ea"/>
                <a:cs typeface="Helvetica Light"/>
                <a:hlinkClick r:id="rId41"/>
              </a:rPr>
              <a:t>www.Noesis.com</a:t>
            </a:r>
            <a:r>
              <a:rPr lang="en-US" sz="1050" kern="1200" dirty="0" smtClean="0">
                <a:solidFill>
                  <a:srgbClr val="7F7F7F"/>
                </a:solidFill>
                <a:effectLst/>
                <a:latin typeface="Helvetica Light"/>
                <a:ea typeface="+mn-ea"/>
                <a:cs typeface="Helvetica Light"/>
              </a:rPr>
              <a:t> </a:t>
            </a:r>
            <a:r>
              <a:rPr lang="en-US" sz="1050" kern="1200" baseline="0" dirty="0" smtClean="0">
                <a:solidFill>
                  <a:srgbClr val="7F7F7F"/>
                </a:solidFill>
                <a:effectLst/>
                <a:latin typeface="Helvetica Light"/>
                <a:ea typeface="+mn-ea"/>
                <a:cs typeface="Helvetica Light"/>
              </a:rPr>
              <a:t>           </a:t>
            </a:r>
            <a:r>
              <a:rPr lang="en-US" sz="1050" kern="1200" dirty="0" smtClean="0">
                <a:solidFill>
                  <a:srgbClr val="7F7F7F"/>
                </a:solidFill>
                <a:effectLst/>
                <a:latin typeface="Helvetica Light"/>
                <a:ea typeface="+mn-ea"/>
                <a:cs typeface="Helvetica Light"/>
              </a:rPr>
              <a:t>@</a:t>
            </a:r>
            <a:r>
              <a:rPr lang="en-US" sz="1050" kern="1200" dirty="0" err="1" smtClean="0">
                <a:solidFill>
                  <a:srgbClr val="7F7F7F"/>
                </a:solidFill>
                <a:effectLst/>
                <a:latin typeface="Helvetica Light"/>
                <a:ea typeface="+mn-ea"/>
                <a:cs typeface="Helvetica Light"/>
              </a:rPr>
              <a:t>NoesisFinancing</a:t>
            </a:r>
            <a:r>
              <a:rPr lang="en-US" sz="1050" kern="1200" dirty="0" smtClean="0">
                <a:solidFill>
                  <a:srgbClr val="7F7F7F"/>
                </a:solidFill>
                <a:effectLst/>
                <a:latin typeface="Helvetica Light"/>
                <a:ea typeface="+mn-ea"/>
                <a:cs typeface="Helvetica Light"/>
              </a:rPr>
              <a:t>           </a:t>
            </a:r>
            <a:r>
              <a:rPr lang="en-US" sz="1050" kern="1200" dirty="0" err="1" smtClean="0">
                <a:solidFill>
                  <a:srgbClr val="7F7F7F"/>
                </a:solidFill>
                <a:effectLst/>
                <a:latin typeface="Helvetica Light"/>
                <a:ea typeface="+mn-ea"/>
                <a:cs typeface="Helvetica Light"/>
              </a:rPr>
              <a:t>noesis</a:t>
            </a:r>
            <a:r>
              <a:rPr lang="en-US" sz="1050" kern="1200" dirty="0" smtClean="0">
                <a:solidFill>
                  <a:srgbClr val="7F7F7F"/>
                </a:solidFill>
                <a:effectLst/>
                <a:latin typeface="Helvetica Light"/>
                <a:ea typeface="+mn-ea"/>
                <a:cs typeface="Helvetica Light"/>
              </a:rPr>
              <a:t>-energy</a:t>
            </a:r>
            <a:endParaRPr lang="en-US" sz="1050" kern="1200" dirty="0">
              <a:solidFill>
                <a:srgbClr val="7F7F7F"/>
              </a:solidFill>
              <a:effectLst/>
              <a:latin typeface="Helvetica Light"/>
              <a:ea typeface="+mn-ea"/>
              <a:cs typeface="Helvetica Light"/>
            </a:endParaRPr>
          </a:p>
        </p:txBody>
      </p:sp>
      <p:pic>
        <p:nvPicPr>
          <p:cNvPr id="7" name="Picture 6" descr="twitter16.png"/>
          <p:cNvPicPr>
            <a:picLocks noChangeAspect="1"/>
          </p:cNvPicPr>
          <p:nvPr userDrawn="1"/>
        </p:nvPicPr>
        <p:blipFill>
          <a:blip r:embed="rId4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540" y="6430237"/>
            <a:ext cx="241300" cy="1630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380" y="6420077"/>
            <a:ext cx="241299" cy="1630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088" y="6156960"/>
            <a:ext cx="1879352" cy="55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3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4" r:id="rId3"/>
    <p:sldLayoutId id="2147483698" r:id="rId4"/>
    <p:sldLayoutId id="2147483699" r:id="rId5"/>
    <p:sldLayoutId id="2147483679" r:id="rId6"/>
    <p:sldLayoutId id="2147483688" r:id="rId7"/>
    <p:sldLayoutId id="2147483703" r:id="rId8"/>
    <p:sldLayoutId id="2147483686" r:id="rId9"/>
    <p:sldLayoutId id="2147483696" r:id="rId10"/>
    <p:sldLayoutId id="2147483684" r:id="rId11"/>
    <p:sldLayoutId id="2147483683" r:id="rId12"/>
    <p:sldLayoutId id="2147483682" r:id="rId13"/>
    <p:sldLayoutId id="2147483680" r:id="rId14"/>
    <p:sldLayoutId id="2147483681" r:id="rId15"/>
    <p:sldLayoutId id="2147483678" r:id="rId16"/>
    <p:sldLayoutId id="2147483705" r:id="rId17"/>
    <p:sldLayoutId id="2147483677" r:id="rId18"/>
    <p:sldLayoutId id="2147483672" r:id="rId19"/>
    <p:sldLayoutId id="2147483697" r:id="rId20"/>
    <p:sldLayoutId id="2147483702" r:id="rId21"/>
    <p:sldLayoutId id="2147483694" r:id="rId22"/>
    <p:sldLayoutId id="2147483671" r:id="rId23"/>
    <p:sldLayoutId id="2147483692" r:id="rId24"/>
    <p:sldLayoutId id="2147483669" r:id="rId25"/>
    <p:sldLayoutId id="2147483667" r:id="rId26"/>
    <p:sldLayoutId id="2147483701" r:id="rId27"/>
    <p:sldLayoutId id="2147483693" r:id="rId28"/>
    <p:sldLayoutId id="2147483665" r:id="rId29"/>
    <p:sldLayoutId id="2147483664" r:id="rId30"/>
    <p:sldLayoutId id="2147483700" r:id="rId31"/>
    <p:sldLayoutId id="2147483666" r:id="rId32"/>
    <p:sldLayoutId id="2147483660" r:id="rId33"/>
    <p:sldLayoutId id="2147483651" r:id="rId34"/>
    <p:sldLayoutId id="2147483652" r:id="rId35"/>
    <p:sldLayoutId id="2147483653" r:id="rId36"/>
    <p:sldLayoutId id="2147483654" r:id="rId37"/>
    <p:sldLayoutId id="2147483695" r:id="rId38"/>
    <p:sldLayoutId id="2147483655" r:id="rId39"/>
  </p:sldLayoutIdLst>
  <p:transition spd="slow">
    <p:push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rgbClr val="343E48"/>
          </a:solidFill>
          <a:latin typeface="Helvetica Light"/>
          <a:ea typeface="Calibri"/>
          <a:cs typeface="Helvetica Light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>
              <a:lumMod val="65000"/>
            </a:schemeClr>
          </a:solidFill>
          <a:latin typeface="Helvetica"/>
          <a:ea typeface="+mn-ea"/>
          <a:cs typeface="Helvetica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bg1">
              <a:lumMod val="65000"/>
            </a:schemeClr>
          </a:solidFill>
          <a:latin typeface="Helvetica"/>
          <a:ea typeface="+mn-ea"/>
          <a:cs typeface="Helvetica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bg1">
              <a:lumMod val="65000"/>
            </a:schemeClr>
          </a:solidFill>
          <a:latin typeface="Helvetica"/>
          <a:ea typeface="+mn-ea"/>
          <a:cs typeface="Helvetica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bg1">
              <a:lumMod val="65000"/>
            </a:schemeClr>
          </a:solidFill>
          <a:latin typeface="Helvetica"/>
          <a:ea typeface="+mn-ea"/>
          <a:cs typeface="Helvetica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bg1">
              <a:lumMod val="65000"/>
            </a:schemeClr>
          </a:solidFill>
          <a:latin typeface="Helvetica"/>
          <a:ea typeface="+mn-ea"/>
          <a:cs typeface="Helvetic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2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" r="9599" b="4195"/>
          <a:stretch/>
        </p:blipFill>
        <p:spPr>
          <a:xfrm>
            <a:off x="0" y="0"/>
            <a:ext cx="9144000" cy="6959600"/>
          </a:xfrm>
        </p:spPr>
      </p:pic>
      <p:sp>
        <p:nvSpPr>
          <p:cNvPr id="5" name="Rectangle 4"/>
          <p:cNvSpPr/>
          <p:nvPr/>
        </p:nvSpPr>
        <p:spPr>
          <a:xfrm>
            <a:off x="1" y="0"/>
            <a:ext cx="9144000" cy="69596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91159" y="2441102"/>
            <a:ext cx="8296801" cy="924398"/>
          </a:xfrm>
        </p:spPr>
        <p:txBody>
          <a:bodyPr>
            <a:normAutofit/>
          </a:bodyPr>
          <a:lstStyle/>
          <a:p>
            <a:r>
              <a:rPr lang="en-JM" sz="4000" dirty="0" smtClean="0">
                <a:latin typeface="Helvetica Light"/>
                <a:cs typeface="Helvetica Light"/>
              </a:rPr>
              <a:t>Getting Started with </a:t>
            </a:r>
            <a:endParaRPr lang="en-JM" sz="4000" dirty="0">
              <a:latin typeface="Helvetica Light"/>
              <a:cs typeface="Helvetica Ligh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500881" y="0"/>
            <a:ext cx="10159" cy="2590800"/>
          </a:xfrm>
          <a:prstGeom prst="line">
            <a:avLst/>
          </a:prstGeom>
          <a:ln w="12700" cap="rnd" cmpd="sng">
            <a:solidFill>
              <a:srgbClr val="343E48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820" y="3283847"/>
            <a:ext cx="4492074" cy="1338065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216927" y="4598798"/>
            <a:ext cx="6876909" cy="538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rgbClr val="17375E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JM" sz="2100" cap="all" spc="800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EMPLOYEE Training</a:t>
            </a:r>
          </a:p>
        </p:txBody>
      </p:sp>
    </p:spTree>
    <p:extLst>
      <p:ext uri="{BB962C8B-B14F-4D97-AF65-F5344CB8AC3E}">
        <p14:creationId xmlns:p14="http://schemas.microsoft.com/office/powerpoint/2010/main" val="3467276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</a:t>
            </a:r>
            <a:r>
              <a:rPr lang="en-US" dirty="0" smtClean="0"/>
              <a:t>Included in a Submitted Deal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LENDER PORTAL</a:t>
            </a:r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042831135"/>
              </p:ext>
            </p:extLst>
          </p:nvPr>
        </p:nvGraphicFramePr>
        <p:xfrm>
          <a:off x="475309" y="1590996"/>
          <a:ext cx="8228824" cy="40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 Placeholder 1"/>
          <p:cNvSpPr txBox="1">
            <a:spLocks/>
          </p:cNvSpPr>
          <p:nvPr/>
        </p:nvSpPr>
        <p:spPr>
          <a:xfrm>
            <a:off x="349194" y="2096752"/>
            <a:ext cx="2780085" cy="1672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100" kern="1200">
                <a:solidFill>
                  <a:srgbClr val="A6A6A6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urier New" pitchFamily="49" charset="0"/>
              <a:buNone/>
            </a:pPr>
            <a:r>
              <a:rPr lang="en-US" sz="1400" dirty="0" smtClean="0">
                <a:solidFill>
                  <a:schemeClr val="tx2"/>
                </a:solidFill>
                <a:latin typeface="Helvetica Light"/>
                <a:cs typeface="Helvetica Light"/>
              </a:rPr>
              <a:t>The deal brief includes an </a:t>
            </a:r>
            <a:r>
              <a:rPr lang="en-US" sz="1400" dirty="0">
                <a:solidFill>
                  <a:schemeClr val="tx2"/>
                </a:solidFill>
                <a:latin typeface="Helvetica Light"/>
                <a:cs typeface="Helvetica Light"/>
              </a:rPr>
              <a:t>o</a:t>
            </a:r>
            <a:r>
              <a:rPr lang="en-US" sz="1400" dirty="0" smtClean="0">
                <a:solidFill>
                  <a:schemeClr val="tx2"/>
                </a:solidFill>
                <a:latin typeface="Helvetica Light"/>
                <a:cs typeface="Helvetica Light"/>
              </a:rPr>
              <a:t>verview of Noesis credit analysis &amp; score, borrower </a:t>
            </a:r>
            <a:r>
              <a:rPr lang="en-US" sz="1400" dirty="0">
                <a:solidFill>
                  <a:schemeClr val="tx2"/>
                </a:solidFill>
                <a:latin typeface="Helvetica Light"/>
                <a:cs typeface="Helvetica Light"/>
              </a:rPr>
              <a:t>p</a:t>
            </a:r>
            <a:r>
              <a:rPr lang="en-US" sz="1400" dirty="0" smtClean="0">
                <a:solidFill>
                  <a:schemeClr val="tx2"/>
                </a:solidFill>
                <a:latin typeface="Helvetica Light"/>
                <a:cs typeface="Helvetica Light"/>
              </a:rPr>
              <a:t>rofile, developer </a:t>
            </a:r>
            <a:r>
              <a:rPr lang="en-US" sz="1400" dirty="0">
                <a:solidFill>
                  <a:schemeClr val="tx2"/>
                </a:solidFill>
                <a:latin typeface="Helvetica Light"/>
                <a:cs typeface="Helvetica Light"/>
              </a:rPr>
              <a:t>p</a:t>
            </a:r>
            <a:r>
              <a:rPr lang="en-US" sz="1400" dirty="0" smtClean="0">
                <a:solidFill>
                  <a:schemeClr val="tx2"/>
                </a:solidFill>
                <a:latin typeface="Helvetica Light"/>
                <a:cs typeface="Helvetica Light"/>
              </a:rPr>
              <a:t>rofile and project </a:t>
            </a:r>
            <a:r>
              <a:rPr lang="en-US" sz="1400" dirty="0">
                <a:solidFill>
                  <a:schemeClr val="tx2"/>
                </a:solidFill>
                <a:latin typeface="Helvetica Light"/>
                <a:cs typeface="Helvetica Light"/>
              </a:rPr>
              <a:t>d</a:t>
            </a:r>
            <a:r>
              <a:rPr lang="en-US" sz="1400" dirty="0" smtClean="0">
                <a:solidFill>
                  <a:schemeClr val="tx2"/>
                </a:solidFill>
                <a:latin typeface="Helvetica Light"/>
                <a:cs typeface="Helvetica Light"/>
              </a:rPr>
              <a:t>etails.</a:t>
            </a:r>
          </a:p>
        </p:txBody>
      </p:sp>
      <p:sp>
        <p:nvSpPr>
          <p:cNvPr id="17" name="Text Placeholder 1"/>
          <p:cNvSpPr txBox="1">
            <a:spLocks/>
          </p:cNvSpPr>
          <p:nvPr/>
        </p:nvSpPr>
        <p:spPr>
          <a:xfrm>
            <a:off x="3076466" y="2096752"/>
            <a:ext cx="2704574" cy="1608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100" kern="1200">
                <a:solidFill>
                  <a:srgbClr val="A6A6A6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solidFill>
                  <a:srgbClr val="2E2E2E"/>
                </a:solidFill>
                <a:latin typeface="Helvetica Light"/>
                <a:cs typeface="Helvetica Light"/>
              </a:rPr>
              <a:t>Lenders and Noesis credit team securely share financial and project documents.</a:t>
            </a:r>
          </a:p>
        </p:txBody>
      </p:sp>
      <p:sp>
        <p:nvSpPr>
          <p:cNvPr id="18" name="Text Placeholder 1"/>
          <p:cNvSpPr txBox="1">
            <a:spLocks/>
          </p:cNvSpPr>
          <p:nvPr/>
        </p:nvSpPr>
        <p:spPr>
          <a:xfrm>
            <a:off x="5923280" y="2096752"/>
            <a:ext cx="2856391" cy="1967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100" kern="1200">
                <a:solidFill>
                  <a:srgbClr val="A6A6A6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solidFill>
                  <a:srgbClr val="2E2E2E"/>
                </a:solidFill>
                <a:latin typeface="Helvetica Light"/>
                <a:cs typeface="Helvetica Light"/>
              </a:rPr>
              <a:t>Once Noesis does the initial credit analysis and collects required financial docs, the deal is submitted to a lender that is the best match with the borrower. The submitted deal comes with recommended terms based on our custom credit products. The deal is negotiated until final terms are </a:t>
            </a:r>
            <a:r>
              <a:rPr lang="en-US" sz="1400" dirty="0">
                <a:solidFill>
                  <a:srgbClr val="2E2E2E"/>
                </a:solidFill>
                <a:latin typeface="Helvetica Light"/>
                <a:cs typeface="Helvetica Light"/>
              </a:rPr>
              <a:t>approved or </a:t>
            </a:r>
            <a:r>
              <a:rPr lang="en-US" sz="1400" dirty="0" smtClean="0">
                <a:solidFill>
                  <a:srgbClr val="2E2E2E"/>
                </a:solidFill>
                <a:latin typeface="Helvetica Light"/>
                <a:cs typeface="Helvetica Light"/>
              </a:rPr>
              <a:t>rejected.</a:t>
            </a:r>
          </a:p>
          <a:p>
            <a:pPr marL="0" indent="0">
              <a:buNone/>
            </a:pPr>
            <a:endParaRPr lang="en-US" sz="1400" dirty="0" smtClean="0">
              <a:solidFill>
                <a:srgbClr val="2E2E2E"/>
              </a:solidFill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1400" dirty="0" smtClean="0">
              <a:solidFill>
                <a:srgbClr val="2E2E2E"/>
              </a:solidFill>
              <a:latin typeface="Helvetica Light"/>
              <a:cs typeface="Helvetica Ligh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2" y="3290290"/>
            <a:ext cx="5122871" cy="2878726"/>
          </a:xfrm>
          <a:prstGeom prst="rect">
            <a:avLst/>
          </a:prstGeom>
          <a:ln>
            <a:solidFill>
              <a:srgbClr val="D9D9D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2" y="3290289"/>
            <a:ext cx="5103768" cy="2878727"/>
          </a:xfrm>
          <a:prstGeom prst="rect">
            <a:avLst/>
          </a:prstGeom>
          <a:ln>
            <a:solidFill>
              <a:srgbClr val="D9D9D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2" y="3290289"/>
            <a:ext cx="5103768" cy="2866672"/>
          </a:xfrm>
          <a:prstGeom prst="rect">
            <a:avLst/>
          </a:prstGeom>
          <a:ln>
            <a:solidFill>
              <a:srgbClr val="D9D9D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 Placeholder 1"/>
          <p:cNvSpPr txBox="1">
            <a:spLocks/>
          </p:cNvSpPr>
          <p:nvPr/>
        </p:nvSpPr>
        <p:spPr>
          <a:xfrm>
            <a:off x="5943601" y="4494512"/>
            <a:ext cx="2418080" cy="1103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100" kern="1200">
                <a:solidFill>
                  <a:srgbClr val="A6A6A6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10AE99"/>
                </a:solidFill>
              </a:rPr>
              <a:t>DO NOT USE: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D5E3F"/>
                </a:solidFill>
                <a:latin typeface="Webdings"/>
                <a:ea typeface="Webdings"/>
                <a:cs typeface="Webdings"/>
                <a:sym typeface="Webdings"/>
              </a:rPr>
              <a:t> </a:t>
            </a:r>
            <a:r>
              <a:rPr lang="en-US" sz="2400" dirty="0" smtClean="0">
                <a:solidFill>
                  <a:srgbClr val="FD5E3F"/>
                </a:solidFill>
                <a:latin typeface="Helvetica Light"/>
                <a:cs typeface="Helvetica Light"/>
              </a:rPr>
              <a:t>RFQ</a:t>
            </a:r>
            <a:endParaRPr lang="en-US" sz="2400" dirty="0">
              <a:solidFill>
                <a:srgbClr val="FD5E3F"/>
              </a:solidFill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2E2E2E"/>
              </a:solidFill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2E2E2E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6891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/>
          </p:cNvPicPr>
          <p:nvPr>
            <p:ph type="pic" sz="quarter" idx="2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87" t="-66075" r="-19271" b="-80935"/>
          <a:stretch/>
        </p:blipFill>
        <p:spPr>
          <a:xfrm>
            <a:off x="4014001" y="1085614"/>
            <a:ext cx="1115998" cy="1115568"/>
          </a:xfrm>
          <a:solidFill>
            <a:schemeClr val="accent5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Borrower Portal (Coming Soon)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0818" y="3306536"/>
            <a:ext cx="37318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  <a:latin typeface="Helvetica"/>
                <a:cs typeface="Helvetica"/>
              </a:rPr>
              <a:t>What is it?</a:t>
            </a:r>
          </a:p>
          <a:p>
            <a:r>
              <a:rPr lang="en-US" sz="1600" dirty="0" smtClean="0">
                <a:latin typeface="Helvetica Light"/>
                <a:cs typeface="Helvetica Light"/>
              </a:rPr>
              <a:t>A secure portal that allows the Noesis credit team to request, track, and collect documents from the borrower. </a:t>
            </a:r>
            <a:endParaRPr lang="en-US" sz="2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07986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 smtClean="0">
                <a:solidFill>
                  <a:srgbClr val="343749"/>
                </a:solidFill>
                <a:latin typeface="Helvetica Light"/>
                <a:cs typeface="Helvetica Light"/>
              </a:rPr>
              <a:t>Contents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800" dirty="0" smtClean="0">
                <a:latin typeface="Helvetica"/>
                <a:cs typeface="Helvetica"/>
              </a:rPr>
              <a:t>WELCOME</a:t>
            </a:r>
            <a:endParaRPr lang="en-US" sz="800" dirty="0">
              <a:latin typeface="Helvetica"/>
              <a:cs typeface="Helvetica"/>
            </a:endParaRPr>
          </a:p>
        </p:txBody>
      </p:sp>
      <p:sp>
        <p:nvSpPr>
          <p:cNvPr id="37" name="Text Placeholder 3"/>
          <p:cNvSpPr txBox="1">
            <a:spLocks/>
          </p:cNvSpPr>
          <p:nvPr/>
        </p:nvSpPr>
        <p:spPr>
          <a:xfrm>
            <a:off x="1120270" y="3350709"/>
            <a:ext cx="3959730" cy="5577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Helvetica Light"/>
                <a:cs typeface="Helvetica Light"/>
              </a:rPr>
              <a:t>Noesis </a:t>
            </a:r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Helvetica Light"/>
                <a:cs typeface="Helvetica Light"/>
              </a:rPr>
              <a:t>– Premium Service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38" name="Text Placeholder 5"/>
          <p:cNvSpPr txBox="1">
            <a:spLocks/>
          </p:cNvSpPr>
          <p:nvPr/>
        </p:nvSpPr>
        <p:spPr>
          <a:xfrm>
            <a:off x="1120270" y="4784762"/>
            <a:ext cx="7587544" cy="5572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17252F"/>
                </a:solidFill>
                <a:latin typeface="Roboto Condensed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Helvetica Light"/>
                <a:cs typeface="Helvetica Light"/>
              </a:rPr>
              <a:t>Borrower Portal (Coming Soon)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39" name="Rounded Rectangle 38"/>
          <p:cNvSpPr>
            <a:spLocks noChangeAspect="1"/>
          </p:cNvSpPr>
          <p:nvPr/>
        </p:nvSpPr>
        <p:spPr>
          <a:xfrm>
            <a:off x="531707" y="3368866"/>
            <a:ext cx="468000" cy="46799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100" dirty="0">
              <a:latin typeface="Helvetica"/>
              <a:cs typeface="Helvetica"/>
            </a:endParaRPr>
          </a:p>
        </p:txBody>
      </p:sp>
      <p:sp>
        <p:nvSpPr>
          <p:cNvPr id="40" name="Rounded Rectangle 39"/>
          <p:cNvSpPr>
            <a:spLocks noChangeAspect="1"/>
          </p:cNvSpPr>
          <p:nvPr/>
        </p:nvSpPr>
        <p:spPr>
          <a:xfrm>
            <a:off x="531707" y="4808790"/>
            <a:ext cx="468000" cy="467999"/>
          </a:xfrm>
          <a:prstGeom prst="roundRect">
            <a:avLst>
              <a:gd name="adj" fmla="val 50000"/>
            </a:avLst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100" dirty="0">
              <a:latin typeface="Helvetica"/>
              <a:cs typeface="Helvetica"/>
            </a:endParaRPr>
          </a:p>
        </p:txBody>
      </p:sp>
      <p:sp>
        <p:nvSpPr>
          <p:cNvPr id="41" name="Text Placeholder 7"/>
          <p:cNvSpPr txBox="1">
            <a:spLocks/>
          </p:cNvSpPr>
          <p:nvPr/>
        </p:nvSpPr>
        <p:spPr>
          <a:xfrm>
            <a:off x="1120270" y="3977891"/>
            <a:ext cx="6056985" cy="682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rgbClr val="FFFFFF"/>
                </a:solidFill>
                <a:latin typeface="Roboto Condensed Regular"/>
                <a:ea typeface="+mn-ea"/>
                <a:cs typeface="Roboto Condensed Regular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rgbClr val="17252F"/>
                </a:solidFill>
                <a:latin typeface="Roboto Condensed Regular"/>
                <a:ea typeface="+mn-ea"/>
                <a:cs typeface="Roboto Condensed Regular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17252F"/>
                </a:solidFill>
                <a:latin typeface="Roboto Condensed Regular"/>
                <a:ea typeface="+mn-ea"/>
                <a:cs typeface="Roboto Condensed Regular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rgbClr val="17252F"/>
                </a:solidFill>
                <a:latin typeface="Roboto Condensed Regular"/>
                <a:ea typeface="+mn-ea"/>
                <a:cs typeface="Roboto Condensed Regular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rgbClr val="17252F"/>
                </a:solidFill>
                <a:latin typeface="Roboto Condensed Regular"/>
                <a:ea typeface="+mn-ea"/>
                <a:cs typeface="Roboto Condensed Regular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Helvetica Light"/>
                <a:cs typeface="Helvetica Light"/>
              </a:rPr>
              <a:t>Lender Portal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57" name="Rounded Rectangle 56"/>
          <p:cNvSpPr>
            <a:spLocks noChangeAspect="1"/>
          </p:cNvSpPr>
          <p:nvPr/>
        </p:nvSpPr>
        <p:spPr>
          <a:xfrm>
            <a:off x="531707" y="4085197"/>
            <a:ext cx="468000" cy="467999"/>
          </a:xfrm>
          <a:prstGeom prst="roundRect">
            <a:avLst>
              <a:gd name="adj" fmla="val 50000"/>
            </a:avLst>
          </a:prstGeom>
          <a:solidFill>
            <a:srgbClr val="10A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100" dirty="0">
              <a:latin typeface="Helvetica"/>
              <a:cs typeface="Helvetica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02" y="4944511"/>
            <a:ext cx="359010" cy="19655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6" y="3464560"/>
            <a:ext cx="288282" cy="296930"/>
          </a:xfrm>
          <a:prstGeom prst="rect">
            <a:avLst/>
          </a:prstGeom>
          <a:ln>
            <a:noFill/>
          </a:ln>
        </p:spPr>
      </p:pic>
      <p:sp>
        <p:nvSpPr>
          <p:cNvPr id="60" name="Text Placeholder 7"/>
          <p:cNvSpPr txBox="1">
            <a:spLocks/>
          </p:cNvSpPr>
          <p:nvPr/>
        </p:nvSpPr>
        <p:spPr>
          <a:xfrm>
            <a:off x="1120270" y="2553986"/>
            <a:ext cx="3888610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rgbClr val="FFFFFF"/>
                </a:solidFill>
                <a:latin typeface="Roboto Condensed Regular"/>
                <a:ea typeface="+mn-ea"/>
                <a:cs typeface="Roboto Condensed Regular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rgbClr val="17252F"/>
                </a:solidFill>
                <a:latin typeface="Roboto Condensed Regular"/>
                <a:ea typeface="+mn-ea"/>
                <a:cs typeface="Roboto Condensed Regular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17252F"/>
                </a:solidFill>
                <a:latin typeface="Roboto Condensed Regular"/>
                <a:ea typeface="+mn-ea"/>
                <a:cs typeface="Roboto Condensed Regular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rgbClr val="17252F"/>
                </a:solidFill>
                <a:latin typeface="Roboto Condensed Regular"/>
                <a:ea typeface="+mn-ea"/>
                <a:cs typeface="Roboto Condensed Regular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rgbClr val="17252F"/>
                </a:solidFill>
                <a:latin typeface="Roboto Condensed Regular"/>
                <a:ea typeface="+mn-ea"/>
                <a:cs typeface="Roboto Condensed Regular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Helvetica Light"/>
                <a:cs typeface="Helvetica Light"/>
              </a:rPr>
              <a:t>Noesis – Standard Service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1" name="Rounded Rectangle 60"/>
          <p:cNvSpPr>
            <a:spLocks noChangeAspect="1"/>
          </p:cNvSpPr>
          <p:nvPr/>
        </p:nvSpPr>
        <p:spPr>
          <a:xfrm>
            <a:off x="531707" y="2604537"/>
            <a:ext cx="468000" cy="467999"/>
          </a:xfrm>
          <a:prstGeom prst="roundRect">
            <a:avLst>
              <a:gd name="adj" fmla="val 5000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100" dirty="0">
              <a:latin typeface="Helvetica"/>
              <a:cs typeface="Helvetica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8457" flipH="1">
            <a:off x="607636" y="2698863"/>
            <a:ext cx="295823" cy="304698"/>
          </a:xfrm>
          <a:prstGeom prst="rect">
            <a:avLst/>
          </a:prstGeom>
          <a:effectLst/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0" y="4091766"/>
            <a:ext cx="417634" cy="417634"/>
          </a:xfrm>
          <a:prstGeom prst="rect">
            <a:avLst/>
          </a:prstGeom>
        </p:spPr>
      </p:pic>
      <p:sp>
        <p:nvSpPr>
          <p:cNvPr id="16" name="Text Placeholder 7"/>
          <p:cNvSpPr txBox="1">
            <a:spLocks/>
          </p:cNvSpPr>
          <p:nvPr/>
        </p:nvSpPr>
        <p:spPr>
          <a:xfrm>
            <a:off x="1120270" y="1822466"/>
            <a:ext cx="5351650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rgbClr val="FFFFFF"/>
                </a:solidFill>
                <a:latin typeface="Roboto Condensed Regular"/>
                <a:ea typeface="+mn-ea"/>
                <a:cs typeface="Roboto Condensed Regular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rgbClr val="17252F"/>
                </a:solidFill>
                <a:latin typeface="Roboto Condensed Regular"/>
                <a:ea typeface="+mn-ea"/>
                <a:cs typeface="Roboto Condensed Regular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17252F"/>
                </a:solidFill>
                <a:latin typeface="Roboto Condensed Regular"/>
                <a:ea typeface="+mn-ea"/>
                <a:cs typeface="Roboto Condensed Regular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rgbClr val="17252F"/>
                </a:solidFill>
                <a:latin typeface="Roboto Condensed Regular"/>
                <a:ea typeface="+mn-ea"/>
                <a:cs typeface="Roboto Condensed Regular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rgbClr val="17252F"/>
                </a:solidFill>
                <a:latin typeface="Roboto Condensed Regular"/>
                <a:ea typeface="+mn-ea"/>
                <a:cs typeface="Roboto Condensed Regular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Helvetica Light"/>
                <a:cs typeface="Helvetica Light"/>
              </a:rPr>
              <a:t>The Noesis Marketplace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7" name="Rounded Rectangle 16"/>
          <p:cNvSpPr>
            <a:spLocks noChangeAspect="1"/>
          </p:cNvSpPr>
          <p:nvPr/>
        </p:nvSpPr>
        <p:spPr>
          <a:xfrm>
            <a:off x="531707" y="1873017"/>
            <a:ext cx="468000" cy="46799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100" dirty="0">
              <a:latin typeface="Helvetica"/>
              <a:cs typeface="Helvetic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11352" y="1960880"/>
            <a:ext cx="247750" cy="29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343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0" grpId="0" animBg="1"/>
      <p:bldP spid="41" grpId="0"/>
      <p:bldP spid="57" grpId="0" animBg="1"/>
      <p:bldP spid="60" grpId="0"/>
      <p:bldP spid="61" grpId="0" animBg="1"/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</p:spPr>
        <p:txBody>
          <a:bodyPr/>
          <a:lstStyle/>
          <a:p>
            <a:r>
              <a:rPr lang="en-JM" dirty="0" smtClean="0">
                <a:solidFill>
                  <a:srgbClr val="343749"/>
                </a:solidFill>
                <a:latin typeface="Helvetica Light"/>
                <a:cs typeface="Helvetica Light"/>
              </a:rPr>
              <a:t>Integrated, Cloud-Based Platform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457200" y="584200"/>
            <a:ext cx="5029200" cy="431800"/>
          </a:xfrm>
        </p:spPr>
        <p:txBody>
          <a:bodyPr/>
          <a:lstStyle/>
          <a:p>
            <a:r>
              <a:rPr lang="en-US" sz="800" dirty="0" smtClean="0"/>
              <a:t>THE NOESIS MARKETPLACE </a:t>
            </a:r>
            <a:endParaRPr lang="en-US" sz="800" dirty="0"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11716" y="2045368"/>
            <a:ext cx="2517913" cy="481263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42441" y="2435271"/>
            <a:ext cx="1125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Helvetica Light"/>
                <a:ea typeface="Helvetica Light" charset="0"/>
                <a:cs typeface="Helvetica Light"/>
              </a:rPr>
              <a:t>Building</a:t>
            </a:r>
            <a:br>
              <a:rPr lang="en-US" sz="2000" dirty="0" smtClean="0">
                <a:solidFill>
                  <a:srgbClr val="FFFFFF"/>
                </a:solidFill>
                <a:latin typeface="Helvetica Light"/>
                <a:ea typeface="Helvetica Light" charset="0"/>
                <a:cs typeface="Helvetica Light"/>
              </a:rPr>
            </a:br>
            <a:r>
              <a:rPr lang="en-US" sz="2000" dirty="0" smtClean="0">
                <a:solidFill>
                  <a:srgbClr val="FFFFFF"/>
                </a:solidFill>
                <a:latin typeface="Helvetica Light"/>
                <a:ea typeface="Helvetica Light" charset="0"/>
                <a:cs typeface="Helvetica Light"/>
              </a:rPr>
              <a:t>Owners</a:t>
            </a:r>
            <a:endParaRPr lang="en-US" sz="2000" dirty="0">
              <a:solidFill>
                <a:srgbClr val="FFFFFF"/>
              </a:solidFill>
              <a:latin typeface="Helvetica Light"/>
              <a:ea typeface="Helvetica Light" charset="0"/>
              <a:cs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1789" y="3191952"/>
            <a:ext cx="24063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Apply online and get matched up to lender with</a:t>
            </a:r>
            <a:br>
              <a:rPr lang="en-US" sz="1400" dirty="0" smtClean="0">
                <a:solidFill>
                  <a:schemeClr val="bg1"/>
                </a:solidFill>
                <a:latin typeface="Helvetica Light"/>
                <a:cs typeface="Helvetica Light"/>
              </a:rPr>
            </a:br>
            <a:r>
              <a:rPr lang="en-US" sz="1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best terms</a:t>
            </a:r>
            <a:endParaRPr lang="en-US" sz="14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03413" y="1525429"/>
            <a:ext cx="901920" cy="901918"/>
            <a:chOff x="3548886" y="1766053"/>
            <a:chExt cx="901920" cy="901918"/>
          </a:xfrm>
        </p:grpSpPr>
        <p:sp>
          <p:nvSpPr>
            <p:cNvPr id="11" name="Rounded Rectangle 10"/>
            <p:cNvSpPr>
              <a:spLocks noChangeAspect="1"/>
            </p:cNvSpPr>
            <p:nvPr/>
          </p:nvSpPr>
          <p:spPr>
            <a:xfrm>
              <a:off x="3548886" y="1766053"/>
              <a:ext cx="901920" cy="90191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1100" dirty="0">
                <a:latin typeface="Helvetica"/>
                <a:cs typeface="Helvetica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471" y="1892637"/>
              <a:ext cx="648751" cy="648751"/>
            </a:xfrm>
            <a:prstGeom prst="rect">
              <a:avLst/>
            </a:prstGeom>
          </p:spPr>
        </p:pic>
      </p:grpSp>
      <p:cxnSp>
        <p:nvCxnSpPr>
          <p:cNvPr id="13" name="Straight Arrow Connector 12"/>
          <p:cNvCxnSpPr/>
          <p:nvPr/>
        </p:nvCxnSpPr>
        <p:spPr>
          <a:xfrm>
            <a:off x="5219031" y="1796735"/>
            <a:ext cx="1203158" cy="0"/>
          </a:xfrm>
          <a:prstGeom prst="straightConnector1">
            <a:avLst/>
          </a:prstGeom>
          <a:ln w="9525" cmpd="sng">
            <a:solidFill>
              <a:schemeClr val="tx2"/>
            </a:solidFill>
            <a:prstDash val="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946697" y="2045368"/>
            <a:ext cx="2517913" cy="481263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655707" y="1544145"/>
            <a:ext cx="901920" cy="901918"/>
            <a:chOff x="6655707" y="1878345"/>
            <a:chExt cx="901920" cy="901918"/>
          </a:xfrm>
        </p:grpSpPr>
        <p:sp>
          <p:nvSpPr>
            <p:cNvPr id="16" name="Rounded Rectangle 15"/>
            <p:cNvSpPr>
              <a:spLocks noChangeAspect="1"/>
            </p:cNvSpPr>
            <p:nvPr/>
          </p:nvSpPr>
          <p:spPr>
            <a:xfrm>
              <a:off x="6655707" y="1878345"/>
              <a:ext cx="901920" cy="90191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1100" dirty="0">
                <a:latin typeface="Helvetica"/>
                <a:cs typeface="Helvetica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7230" y="2029867"/>
              <a:ext cx="598876" cy="598876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6537526" y="2589159"/>
            <a:ext cx="1125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Helvetica Light"/>
                <a:ea typeface="Helvetica Light" charset="0"/>
                <a:cs typeface="Helvetica Light"/>
              </a:rPr>
              <a:t>Lenders</a:t>
            </a:r>
            <a:endParaRPr lang="en-US" sz="2000" dirty="0">
              <a:solidFill>
                <a:srgbClr val="FFFFFF"/>
              </a:solidFill>
              <a:latin typeface="Helvetica Light"/>
              <a:ea typeface="Helvetica Light" charset="0"/>
              <a:cs typeface="Helvetica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9482" y="3299674"/>
            <a:ext cx="2513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See steady flow of deals that</a:t>
            </a:r>
            <a:br>
              <a:rPr lang="en-US" sz="1400" dirty="0" smtClean="0">
                <a:solidFill>
                  <a:schemeClr val="bg1"/>
                </a:solidFill>
                <a:latin typeface="Helvetica Light"/>
                <a:cs typeface="Helvetica Light"/>
              </a:rPr>
            </a:br>
            <a:r>
              <a:rPr lang="en-US" sz="1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match loan criteria</a:t>
            </a:r>
            <a:endParaRPr lang="en-US" sz="14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9235" y="2045368"/>
            <a:ext cx="2517913" cy="481263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297643" y="1546822"/>
            <a:ext cx="901920" cy="901918"/>
            <a:chOff x="762905" y="2415756"/>
            <a:chExt cx="901920" cy="901918"/>
          </a:xfrm>
        </p:grpSpPr>
        <p:sp>
          <p:nvSpPr>
            <p:cNvPr id="22" name="Rounded Rectangle 21"/>
            <p:cNvSpPr>
              <a:spLocks noChangeAspect="1"/>
            </p:cNvSpPr>
            <p:nvPr/>
          </p:nvSpPr>
          <p:spPr>
            <a:xfrm>
              <a:off x="762905" y="2415756"/>
              <a:ext cx="901920" cy="90191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1100" dirty="0">
                <a:latin typeface="Helvetica"/>
                <a:cs typeface="Helvetica"/>
              </a:endParaRPr>
            </a:p>
          </p:txBody>
        </p:sp>
        <p:pic>
          <p:nvPicPr>
            <p:cNvPr id="23" name="Picture 22" descr="support-icon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145" y="2544648"/>
              <a:ext cx="648751" cy="648751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527513" y="2435271"/>
            <a:ext cx="2456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Helvetica Light"/>
                <a:ea typeface="Helvetica Light" charset="0"/>
                <a:cs typeface="Helvetica Light"/>
              </a:rPr>
              <a:t>Building Equipment Vendors</a:t>
            </a:r>
            <a:endParaRPr lang="en-US" sz="2000" dirty="0">
              <a:solidFill>
                <a:srgbClr val="FFFFFF"/>
              </a:solidFill>
              <a:latin typeface="Helvetica Light"/>
              <a:ea typeface="Helvetica Light" charset="0"/>
              <a:cs typeface="Helvetica Ligh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513263" y="1804756"/>
            <a:ext cx="1203158" cy="0"/>
          </a:xfrm>
          <a:prstGeom prst="straightConnector1">
            <a:avLst/>
          </a:prstGeom>
          <a:ln w="9525" cmpd="sng">
            <a:solidFill>
              <a:schemeClr val="tx2"/>
            </a:solidFill>
            <a:prstDash val="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8906" y="3299674"/>
            <a:ext cx="2382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Website for sales proposals</a:t>
            </a:r>
            <a:br>
              <a:rPr lang="en-US" sz="1400" dirty="0" smtClean="0">
                <a:solidFill>
                  <a:schemeClr val="bg1"/>
                </a:solidFill>
                <a:latin typeface="Helvetica Light"/>
                <a:cs typeface="Helvetica Light"/>
              </a:rPr>
            </a:br>
            <a:r>
              <a:rPr lang="en-US" sz="1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with Payment Options</a:t>
            </a:r>
            <a:endParaRPr lang="en-US" sz="14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5" y="3859648"/>
            <a:ext cx="7379368" cy="299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86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4" grpId="0" animBg="1"/>
      <p:bldP spid="18" grpId="0"/>
      <p:bldP spid="19" grpId="0"/>
      <p:bldP spid="20" grpId="0" animBg="1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/>
          </p:cNvPicPr>
          <p:nvPr>
            <p:ph type="pic" sz="quarter" idx="2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49" t="-39347" r="-39347" b="-26849"/>
          <a:stretch/>
        </p:blipFill>
        <p:spPr>
          <a:xfrm>
            <a:off x="4031017" y="833438"/>
            <a:ext cx="1115568" cy="1114425"/>
          </a:xfrm>
          <a:solidFill>
            <a:schemeClr val="bg1"/>
          </a:solidFill>
          <a:ln w="6350" cmpd="sng"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40951"/>
            <a:ext cx="7879347" cy="1143000"/>
          </a:xfrm>
        </p:spPr>
        <p:txBody>
          <a:bodyPr/>
          <a:lstStyle/>
          <a:p>
            <a:pPr algn="ctr"/>
            <a:r>
              <a:rPr lang="en-US" dirty="0" smtClean="0"/>
              <a:t>Noesis – Standard Service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22" y="3516390"/>
            <a:ext cx="4769460" cy="26304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0819" y="3306536"/>
            <a:ext cx="3705741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Helvetica"/>
                <a:cs typeface="Helvetica"/>
              </a:rPr>
              <a:t>What is it?</a:t>
            </a:r>
          </a:p>
          <a:p>
            <a:r>
              <a:rPr lang="en-US" sz="1400" dirty="0" smtClean="0">
                <a:latin typeface="Helvetica Light"/>
                <a:cs typeface="Helvetica Light"/>
              </a:rPr>
              <a:t>Our </a:t>
            </a:r>
            <a:r>
              <a:rPr lang="en-US" sz="1400" i="1">
                <a:solidFill>
                  <a:srgbClr val="FF9900"/>
                </a:solidFill>
                <a:latin typeface="Helvetica Light"/>
                <a:cs typeface="Helvetica Light"/>
              </a:rPr>
              <a:t>s</a:t>
            </a:r>
            <a:r>
              <a:rPr lang="en-US" sz="1400" i="1" smtClean="0">
                <a:solidFill>
                  <a:srgbClr val="FF9900"/>
                </a:solidFill>
                <a:latin typeface="Helvetica Light"/>
                <a:cs typeface="Helvetica Light"/>
              </a:rPr>
              <a:t>tandard</a:t>
            </a:r>
            <a:r>
              <a:rPr lang="en-US" sz="1400" smtClean="0">
                <a:solidFill>
                  <a:srgbClr val="FF9900"/>
                </a:solidFill>
                <a:latin typeface="Helvetica Light"/>
                <a:cs typeface="Helvetica Light"/>
              </a:rPr>
              <a:t> </a:t>
            </a:r>
            <a:r>
              <a:rPr lang="en-US" sz="1400" smtClean="0">
                <a:latin typeface="Helvetica Light"/>
                <a:cs typeface="Helvetica Light"/>
              </a:rPr>
              <a:t>service for </a:t>
            </a:r>
            <a:r>
              <a:rPr lang="en-US" sz="1400" dirty="0" smtClean="0">
                <a:latin typeface="Helvetica Light"/>
                <a:cs typeface="Helvetica Light"/>
              </a:rPr>
              <a:t>building equipment vendors includes a single payment package </a:t>
            </a:r>
            <a:r>
              <a:rPr lang="en-US" sz="1400" i="1" dirty="0" smtClean="0">
                <a:solidFill>
                  <a:srgbClr val="FF9900"/>
                </a:solidFill>
                <a:latin typeface="Helvetica Light"/>
                <a:cs typeface="Helvetica Light"/>
              </a:rPr>
              <a:t>Payment Advantage for Building Equipment</a:t>
            </a:r>
            <a:r>
              <a:rPr lang="en-US" sz="1400" dirty="0" smtClean="0">
                <a:latin typeface="Helvetica Light"/>
                <a:cs typeface="Helvetica Light"/>
              </a:rPr>
              <a:t>. </a:t>
            </a:r>
            <a:r>
              <a:rPr lang="en-US" sz="1400" dirty="0">
                <a:latin typeface="Helvetica Light"/>
                <a:cs typeface="Helvetica Light"/>
              </a:rPr>
              <a:t>Once registered, </a:t>
            </a:r>
            <a:r>
              <a:rPr lang="en-US" sz="1400" dirty="0" smtClean="0">
                <a:latin typeface="Helvetica Light"/>
                <a:cs typeface="Helvetica Light"/>
              </a:rPr>
              <a:t>vendors log-in to Noesis and calculate monthly payment options, download payment package info sheets, and share online credit applications with customers.</a:t>
            </a:r>
            <a:endParaRPr lang="en-US" b="1" dirty="0">
              <a:solidFill>
                <a:srgbClr val="FD5E3F"/>
              </a:solidFill>
              <a:latin typeface="Helvetica"/>
              <a:cs typeface="Helvetica"/>
            </a:endParaRP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FD5E3F"/>
                </a:solidFill>
                <a:latin typeface="Helvetica"/>
                <a:cs typeface="Helvetica"/>
              </a:rPr>
              <a:t>DO NOT USE:</a:t>
            </a:r>
            <a:endParaRPr lang="en-US" sz="2000" b="1" dirty="0">
              <a:solidFill>
                <a:srgbClr val="FD5E3F"/>
              </a:solidFill>
              <a:latin typeface="Helvetica"/>
              <a:cs typeface="Helvetica"/>
            </a:endParaRPr>
          </a:p>
          <a:p>
            <a:r>
              <a:rPr lang="en-US" sz="2000" b="1" dirty="0" smtClean="0">
                <a:solidFill>
                  <a:srgbClr val="FD5E3F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r>
              <a:rPr lang="en-US" sz="2000" dirty="0" smtClean="0">
                <a:solidFill>
                  <a:srgbClr val="FD5E3F"/>
                </a:solidFill>
                <a:latin typeface="Helvetica Light"/>
                <a:cs typeface="Helvetica Light"/>
              </a:rPr>
              <a:t>www  </a:t>
            </a:r>
            <a:r>
              <a:rPr lang="en-US" sz="2000" b="1" dirty="0" smtClean="0">
                <a:solidFill>
                  <a:srgbClr val="FD5E3F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r>
              <a:rPr lang="en-US" sz="2000" dirty="0" smtClean="0">
                <a:solidFill>
                  <a:srgbClr val="FD5E3F"/>
                </a:solidFill>
                <a:latin typeface="Helvetica Light"/>
                <a:cs typeface="Helvetica Light"/>
              </a:rPr>
              <a:t>Base  </a:t>
            </a:r>
            <a:r>
              <a:rPr lang="en-US" sz="2000" b="1" dirty="0" smtClean="0">
                <a:solidFill>
                  <a:srgbClr val="FD5E3F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r>
              <a:rPr lang="en-US" sz="2000" dirty="0" err="1" smtClean="0">
                <a:solidFill>
                  <a:srgbClr val="FD5E3F"/>
                </a:solidFill>
                <a:latin typeface="Helvetica Light"/>
                <a:cs typeface="Helvetica Light"/>
              </a:rPr>
              <a:t>Freemium</a:t>
            </a:r>
            <a:endParaRPr lang="en-US" sz="2000" dirty="0">
              <a:solidFill>
                <a:srgbClr val="FD5E3F"/>
              </a:solidFill>
              <a:latin typeface="Helvetica Light"/>
              <a:cs typeface="Helvetica Light"/>
            </a:endParaRPr>
          </a:p>
          <a:p>
            <a:endParaRPr lang="en-US" sz="2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44447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40951"/>
            <a:ext cx="7879347" cy="1143000"/>
          </a:xfrm>
        </p:spPr>
        <p:txBody>
          <a:bodyPr/>
          <a:lstStyle/>
          <a:p>
            <a:pPr algn="ctr"/>
            <a:r>
              <a:rPr lang="en-US" dirty="0" smtClean="0"/>
              <a:t>Noesis – Premium Service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222" y="3516390"/>
            <a:ext cx="4769460" cy="26304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0819" y="3306536"/>
            <a:ext cx="365494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Helvetica"/>
                <a:cs typeface="Helvetica"/>
              </a:rPr>
              <a:t>What is it?</a:t>
            </a:r>
          </a:p>
          <a:p>
            <a:r>
              <a:rPr lang="en-US" sz="1400" dirty="0">
                <a:latin typeface="Helvetica Light"/>
                <a:cs typeface="Helvetica Light"/>
              </a:rPr>
              <a:t>Our </a:t>
            </a:r>
            <a:r>
              <a:rPr lang="en-US" sz="1400" i="1" dirty="0" smtClean="0">
                <a:solidFill>
                  <a:srgbClr val="FF9900"/>
                </a:solidFill>
                <a:latin typeface="Helvetica Light"/>
                <a:cs typeface="Helvetica Light"/>
              </a:rPr>
              <a:t>premium </a:t>
            </a:r>
            <a:r>
              <a:rPr lang="en-US" sz="1400" dirty="0" smtClean="0">
                <a:latin typeface="Helvetica Light"/>
                <a:cs typeface="Helvetica Light"/>
              </a:rPr>
              <a:t>service is a customized </a:t>
            </a:r>
            <a:r>
              <a:rPr lang="en-US" sz="1400" i="1" dirty="0" smtClean="0">
                <a:solidFill>
                  <a:schemeClr val="accent3"/>
                </a:solidFill>
                <a:latin typeface="Helvetica Light"/>
                <a:cs typeface="Helvetica Light"/>
              </a:rPr>
              <a:t>finance program plan </a:t>
            </a:r>
            <a:r>
              <a:rPr lang="en-US" sz="1400" dirty="0" smtClean="0">
                <a:latin typeface="Helvetica Light"/>
                <a:cs typeface="Helvetica Light"/>
              </a:rPr>
              <a:t>that include payment packages for a specific line of business and sales promotions. </a:t>
            </a:r>
            <a:r>
              <a:rPr lang="en-US" sz="1400" dirty="0">
                <a:latin typeface="Helvetica Light"/>
                <a:cs typeface="Helvetica Light"/>
              </a:rPr>
              <a:t>Once registered, vendors </a:t>
            </a:r>
            <a:r>
              <a:rPr lang="en-US" sz="1400" dirty="0" smtClean="0">
                <a:latin typeface="Helvetica Light"/>
                <a:cs typeface="Helvetica Light"/>
              </a:rPr>
              <a:t>log-in </a:t>
            </a:r>
            <a:r>
              <a:rPr lang="en-US" sz="1400" dirty="0">
                <a:latin typeface="Helvetica Light"/>
                <a:cs typeface="Helvetica Light"/>
              </a:rPr>
              <a:t>to </a:t>
            </a:r>
            <a:r>
              <a:rPr lang="en-US" sz="1400" dirty="0" smtClean="0">
                <a:latin typeface="Helvetica Light"/>
                <a:cs typeface="Helvetica Light"/>
              </a:rPr>
              <a:t>their customized website and </a:t>
            </a:r>
            <a:r>
              <a:rPr lang="en-US" sz="1400" dirty="0">
                <a:latin typeface="Helvetica Light"/>
                <a:cs typeface="Helvetica Light"/>
              </a:rPr>
              <a:t>calculate monthly payment options, download payment package info sheets</a:t>
            </a:r>
            <a:r>
              <a:rPr lang="en-US" sz="1400" dirty="0" smtClean="0">
                <a:latin typeface="Helvetica Light"/>
                <a:cs typeface="Helvetica Light"/>
              </a:rPr>
              <a:t>, </a:t>
            </a:r>
            <a:r>
              <a:rPr lang="en-US" sz="1400" dirty="0">
                <a:latin typeface="Helvetica Light"/>
                <a:cs typeface="Helvetica Light"/>
              </a:rPr>
              <a:t>and share online credit </a:t>
            </a:r>
            <a:r>
              <a:rPr lang="en-US" sz="1400" dirty="0" smtClean="0">
                <a:latin typeface="Helvetica Light"/>
                <a:cs typeface="Helvetica Light"/>
              </a:rPr>
              <a:t>applications </a:t>
            </a:r>
            <a:r>
              <a:rPr lang="en-US" sz="1400" dirty="0">
                <a:latin typeface="Helvetica Light"/>
                <a:cs typeface="Helvetica Light"/>
              </a:rPr>
              <a:t>with customers</a:t>
            </a:r>
            <a:r>
              <a:rPr lang="en-US" sz="1400" dirty="0" smtClean="0">
                <a:latin typeface="Helvetica Light"/>
                <a:cs typeface="Helvetica Light"/>
              </a:rPr>
              <a:t>.</a:t>
            </a:r>
          </a:p>
          <a:p>
            <a:r>
              <a:rPr lang="en-US" sz="2000" b="1" dirty="0" smtClean="0">
                <a:solidFill>
                  <a:srgbClr val="FD5E3F"/>
                </a:solidFill>
                <a:latin typeface="Helvetica"/>
                <a:cs typeface="Helvetica"/>
              </a:rPr>
              <a:t>DO NOT USE:</a:t>
            </a:r>
            <a:endParaRPr lang="en-US" sz="2000" b="1" dirty="0">
              <a:solidFill>
                <a:srgbClr val="FD5E3F"/>
              </a:solidFill>
              <a:latin typeface="Helvetica"/>
              <a:cs typeface="Helvetica"/>
            </a:endParaRPr>
          </a:p>
          <a:p>
            <a:r>
              <a:rPr lang="en-US" sz="1600" b="1" dirty="0" smtClean="0">
                <a:solidFill>
                  <a:srgbClr val="FD5E3F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r>
              <a:rPr lang="en-US" sz="1600" dirty="0" smtClean="0">
                <a:solidFill>
                  <a:srgbClr val="FD5E3F"/>
                </a:solidFill>
                <a:latin typeface="Helvetica Light"/>
                <a:cs typeface="Helvetica Light"/>
              </a:rPr>
              <a:t>Garden  </a:t>
            </a:r>
            <a:r>
              <a:rPr lang="en-US" sz="1600" b="1" dirty="0" smtClean="0">
                <a:solidFill>
                  <a:srgbClr val="FD5E3F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r>
              <a:rPr lang="en-US" sz="1600" dirty="0" smtClean="0">
                <a:solidFill>
                  <a:srgbClr val="FD5E3F"/>
                </a:solidFill>
                <a:latin typeface="Helvetica Light"/>
                <a:cs typeface="Helvetica Light"/>
              </a:rPr>
              <a:t>White Label   </a:t>
            </a:r>
            <a:r>
              <a:rPr lang="en-US" sz="1600" b="1" dirty="0" smtClean="0">
                <a:solidFill>
                  <a:srgbClr val="FD5E3F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r>
              <a:rPr lang="en-US" sz="1600" dirty="0" smtClean="0">
                <a:solidFill>
                  <a:srgbClr val="FD5E3F"/>
                </a:solidFill>
                <a:latin typeface="Helvetica Light"/>
                <a:cs typeface="Helvetica Light"/>
              </a:rPr>
              <a:t>Portal</a:t>
            </a:r>
            <a:endParaRPr lang="en-US" sz="1600" dirty="0">
              <a:solidFill>
                <a:srgbClr val="FD5E3F"/>
              </a:solidFill>
              <a:latin typeface="Helvetica Light"/>
              <a:cs typeface="Helvetica Light"/>
            </a:endParaRPr>
          </a:p>
        </p:txBody>
      </p:sp>
      <p:pic>
        <p:nvPicPr>
          <p:cNvPr id="4" name="Picture Placeholder 3" descr="leaves.png"/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83" t="-35675" r="-36649" b="-21377"/>
          <a:stretch/>
        </p:blipFill>
        <p:spPr>
          <a:solidFill>
            <a:schemeClr val="tx2"/>
          </a:solidFill>
          <a:ln w="3175" cmpd="sng">
            <a:solidFill>
              <a:schemeClr val="tx2">
                <a:lumMod val="90000"/>
                <a:lumOff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77417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Included </a:t>
            </a:r>
            <a:r>
              <a:rPr lang="en-US" i="1" dirty="0" smtClean="0">
                <a:solidFill>
                  <a:srgbClr val="10AE99"/>
                </a:solidFill>
              </a:rPr>
              <a:t>Before</a:t>
            </a:r>
            <a:r>
              <a:rPr lang="en-US" dirty="0" smtClean="0">
                <a:solidFill>
                  <a:srgbClr val="10AE99"/>
                </a:solidFill>
              </a:rPr>
              <a:t> </a:t>
            </a:r>
            <a:r>
              <a:rPr lang="en-US" dirty="0" smtClean="0"/>
              <a:t>Credit Submittal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NOESIS PLATFORM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55969460"/>
              </p:ext>
            </p:extLst>
          </p:nvPr>
        </p:nvGraphicFramePr>
        <p:xfrm>
          <a:off x="475309" y="1590996"/>
          <a:ext cx="8228824" cy="40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Placeholder 1"/>
          <p:cNvSpPr txBox="1">
            <a:spLocks/>
          </p:cNvSpPr>
          <p:nvPr/>
        </p:nvSpPr>
        <p:spPr>
          <a:xfrm>
            <a:off x="349194" y="2096752"/>
            <a:ext cx="2780085" cy="1571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100" kern="1200">
                <a:solidFill>
                  <a:srgbClr val="A6A6A6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>
                <a:solidFill>
                  <a:srgbClr val="FD5E3F"/>
                </a:solidFill>
              </a:rPr>
              <a:t>Sales </a:t>
            </a:r>
            <a:r>
              <a:rPr lang="en-US" sz="1500" b="1" dirty="0" smtClean="0">
                <a:solidFill>
                  <a:srgbClr val="FD5E3F"/>
                </a:solidFill>
              </a:rPr>
              <a:t>Tools</a:t>
            </a:r>
            <a:endParaRPr lang="en-US" sz="1500" b="1" dirty="0">
              <a:solidFill>
                <a:srgbClr val="FD5E3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Noesis provides </a:t>
            </a:r>
            <a:r>
              <a:rPr lang="en-US" dirty="0" smtClean="0">
                <a:solidFill>
                  <a:schemeClr val="tx2"/>
                </a:solidFill>
              </a:rPr>
              <a:t>customized sales tools such </a:t>
            </a:r>
            <a:r>
              <a:rPr lang="en-US" dirty="0">
                <a:solidFill>
                  <a:schemeClr val="tx2"/>
                </a:solidFill>
              </a:rPr>
              <a:t>as the </a:t>
            </a:r>
            <a:r>
              <a:rPr lang="en-US" i="1" dirty="0" smtClean="0">
                <a:solidFill>
                  <a:srgbClr val="FF9900"/>
                </a:solidFill>
              </a:rPr>
              <a:t>payment package </a:t>
            </a:r>
            <a:r>
              <a:rPr lang="en-US" i="1" dirty="0" smtClean="0">
                <a:solidFill>
                  <a:schemeClr val="accent3"/>
                </a:solidFill>
              </a:rPr>
              <a:t>info sheet </a:t>
            </a:r>
            <a:r>
              <a:rPr lang="en-US" dirty="0" smtClean="0">
                <a:solidFill>
                  <a:schemeClr val="tx2"/>
                </a:solidFill>
              </a:rPr>
              <a:t>and </a:t>
            </a:r>
            <a:r>
              <a:rPr lang="en-US" i="1" dirty="0" smtClean="0">
                <a:solidFill>
                  <a:schemeClr val="accent3"/>
                </a:solidFill>
              </a:rPr>
              <a:t>badge</a:t>
            </a:r>
            <a:r>
              <a:rPr lang="en-US" dirty="0" smtClean="0">
                <a:solidFill>
                  <a:schemeClr val="tx2"/>
                </a:solidFill>
              </a:rPr>
              <a:t> so you can let your customers know </a:t>
            </a:r>
            <a:r>
              <a:rPr lang="en-US" dirty="0">
                <a:solidFill>
                  <a:schemeClr val="tx2"/>
                </a:solidFill>
              </a:rPr>
              <a:t>you offer payment options. 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</a:rPr>
              <a:t>DO NOT USE: </a:t>
            </a:r>
            <a:endParaRPr lang="en-US" sz="12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2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r>
              <a:rPr lang="en-US" sz="1200" dirty="0" smtClean="0">
                <a:solidFill>
                  <a:schemeClr val="accent2"/>
                </a:solidFill>
              </a:rPr>
              <a:t>Finance Data Sheet (FDS)</a:t>
            </a:r>
          </a:p>
          <a:p>
            <a:pPr marL="0" indent="0">
              <a:buNone/>
            </a:pP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3076466" y="2096752"/>
            <a:ext cx="2704574" cy="4344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100" kern="1200">
                <a:solidFill>
                  <a:srgbClr val="A6A6A6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 smtClean="0">
                <a:solidFill>
                  <a:srgbClr val="FF8000"/>
                </a:solidFill>
              </a:rPr>
              <a:t>Payment </a:t>
            </a:r>
            <a:r>
              <a:rPr lang="en-US" sz="1500" b="1" dirty="0" smtClean="0">
                <a:solidFill>
                  <a:srgbClr val="FF8000"/>
                </a:solidFill>
              </a:rPr>
              <a:t>Calculator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2E2E2E"/>
                </a:solidFill>
              </a:rPr>
              <a:t>Enter costs and savings (optional) to get an </a:t>
            </a:r>
            <a:r>
              <a:rPr lang="en-US" i="1" dirty="0" smtClean="0">
                <a:solidFill>
                  <a:schemeClr val="accent3"/>
                </a:solidFill>
              </a:rPr>
              <a:t>executive summary</a:t>
            </a:r>
            <a:r>
              <a:rPr lang="en-US" i="1" dirty="0" smtClean="0">
                <a:solidFill>
                  <a:srgbClr val="2E2E2E"/>
                </a:solidFill>
              </a:rPr>
              <a:t> </a:t>
            </a:r>
            <a:r>
              <a:rPr lang="en-US" dirty="0" smtClean="0">
                <a:solidFill>
                  <a:srgbClr val="2E2E2E"/>
                </a:solidFill>
              </a:rPr>
              <a:t>that includes our customized monthly payment options and </a:t>
            </a:r>
            <a:r>
              <a:rPr lang="en-US" dirty="0">
                <a:solidFill>
                  <a:srgbClr val="2E2E2E"/>
                </a:solidFill>
              </a:rPr>
              <a:t>investment </a:t>
            </a:r>
            <a:r>
              <a:rPr lang="en-US" dirty="0" smtClean="0">
                <a:solidFill>
                  <a:srgbClr val="2E2E2E"/>
                </a:solidFill>
              </a:rPr>
              <a:t>analysis. </a:t>
            </a:r>
            <a:r>
              <a:rPr lang="en-US" dirty="0">
                <a:solidFill>
                  <a:srgbClr val="2E2E2E"/>
                </a:solidFill>
              </a:rPr>
              <a:t>Attach to existing </a:t>
            </a:r>
            <a:r>
              <a:rPr lang="en-US" dirty="0" smtClean="0">
                <a:solidFill>
                  <a:srgbClr val="2E2E2E"/>
                </a:solidFill>
              </a:rPr>
              <a:t>project </a:t>
            </a:r>
            <a:r>
              <a:rPr lang="en-US" dirty="0">
                <a:solidFill>
                  <a:srgbClr val="2E2E2E"/>
                </a:solidFill>
              </a:rPr>
              <a:t>and </a:t>
            </a:r>
            <a:r>
              <a:rPr lang="en-US" dirty="0" smtClean="0">
                <a:solidFill>
                  <a:srgbClr val="2E2E2E"/>
                </a:solidFill>
              </a:rPr>
              <a:t>share.</a:t>
            </a:r>
          </a:p>
          <a:p>
            <a:pPr marL="0" indent="0">
              <a:buNone/>
            </a:pPr>
            <a:r>
              <a:rPr lang="en-US" sz="1300" b="1" dirty="0">
                <a:solidFill>
                  <a:schemeClr val="tx2"/>
                </a:solidFill>
              </a:rPr>
              <a:t>DO NOT USE: </a:t>
            </a:r>
            <a:endParaRPr lang="en-US" sz="13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r>
              <a:rPr lang="en-US" dirty="0" smtClean="0">
                <a:solidFill>
                  <a:srgbClr val="FD5E3F"/>
                </a:solidFill>
              </a:rPr>
              <a:t>Executive Business Case (EBC)</a:t>
            </a:r>
            <a:endParaRPr lang="en-US" dirty="0">
              <a:solidFill>
                <a:srgbClr val="FD5E3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r>
              <a:rPr lang="en-US" dirty="0" smtClean="0">
                <a:solidFill>
                  <a:srgbClr val="FD5E3F"/>
                </a:solidFill>
              </a:rPr>
              <a:t>Efficiency Business Proposal (EBP)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r>
              <a:rPr lang="en-US" dirty="0" smtClean="0">
                <a:solidFill>
                  <a:srgbClr val="FD5E3F"/>
                </a:solidFill>
              </a:rPr>
              <a:t>One Pager  </a:t>
            </a:r>
            <a:r>
              <a:rPr lang="en-US" dirty="0">
                <a:solidFill>
                  <a:schemeClr val="accent2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r>
              <a:rPr lang="en-US" dirty="0" smtClean="0">
                <a:solidFill>
                  <a:srgbClr val="FD5E3F"/>
                </a:solidFill>
              </a:rPr>
              <a:t>Proposal</a:t>
            </a:r>
          </a:p>
          <a:p>
            <a:pPr marL="0" indent="0">
              <a:buNone/>
            </a:pPr>
            <a:endParaRPr lang="en-US" dirty="0">
              <a:solidFill>
                <a:srgbClr val="FD5E3F"/>
              </a:solidFill>
            </a:endParaRPr>
          </a:p>
          <a:p>
            <a:pPr marL="0" indent="0">
              <a:spcBef>
                <a:spcPts val="936"/>
              </a:spcBef>
              <a:buNone/>
            </a:pPr>
            <a:r>
              <a:rPr lang="en-US" sz="1500" b="1" dirty="0" smtClean="0">
                <a:solidFill>
                  <a:srgbClr val="FF8000"/>
                </a:solidFill>
              </a:rPr>
              <a:t>Vendor </a:t>
            </a:r>
            <a:r>
              <a:rPr lang="en-US" sz="1500" b="1" dirty="0">
                <a:solidFill>
                  <a:srgbClr val="FF8000"/>
                </a:solidFill>
              </a:rPr>
              <a:t>Project Webpage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1"/>
                </a:solidFill>
              </a:rPr>
              <a:t>Where a vendor finds the Payment  Calculator, manages projects entered, shares projects with co-workers and customers, shares </a:t>
            </a:r>
            <a:r>
              <a:rPr lang="en-US" i="1" dirty="0" smtClean="0">
                <a:solidFill>
                  <a:srgbClr val="FF8000"/>
                </a:solidFill>
              </a:rPr>
              <a:t>online </a:t>
            </a:r>
            <a:r>
              <a:rPr lang="en-US" i="1" dirty="0">
                <a:solidFill>
                  <a:srgbClr val="FF8000"/>
                </a:solidFill>
              </a:rPr>
              <a:t>credit application</a:t>
            </a:r>
            <a:r>
              <a:rPr lang="en-US" dirty="0">
                <a:solidFill>
                  <a:srgbClr val="2E2E2E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</a:rPr>
              <a:t>DO NOT USE: </a:t>
            </a:r>
            <a:endParaRPr lang="en-US" sz="1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r>
              <a:rPr lang="en-US" dirty="0" smtClean="0">
                <a:solidFill>
                  <a:srgbClr val="FD5E3F"/>
                </a:solidFill>
                <a:sym typeface="Webdings"/>
              </a:rPr>
              <a:t>Developer Portal</a:t>
            </a:r>
            <a:endParaRPr lang="en-US" dirty="0">
              <a:solidFill>
                <a:srgbClr val="FD5E3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D5E3F"/>
              </a:solidFill>
            </a:endParaRPr>
          </a:p>
          <a:p>
            <a:pPr marL="0" indent="0">
              <a:spcBef>
                <a:spcPts val="936"/>
              </a:spcBef>
              <a:buNone/>
            </a:pPr>
            <a:r>
              <a:rPr lang="en-US" sz="1500" b="1" dirty="0">
                <a:solidFill>
                  <a:srgbClr val="FF8000"/>
                </a:solidFill>
              </a:rPr>
              <a:t>Customer Project Webpage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10AE99"/>
                </a:solidFill>
              </a:rPr>
              <a:t>SAVINGS ONLY </a:t>
            </a:r>
            <a:r>
              <a:rPr lang="en-US" dirty="0" smtClean="0">
                <a:solidFill>
                  <a:srgbClr val="2E2E2E"/>
                </a:solidFill>
              </a:rPr>
              <a:t>Follow-up by emailing your customer </a:t>
            </a:r>
            <a:r>
              <a:rPr lang="en-US" dirty="0">
                <a:solidFill>
                  <a:srgbClr val="2E2E2E"/>
                </a:solidFill>
              </a:rPr>
              <a:t>an online version of </a:t>
            </a:r>
            <a:r>
              <a:rPr lang="en-US" dirty="0" smtClean="0">
                <a:solidFill>
                  <a:srgbClr val="2E2E2E"/>
                </a:solidFill>
              </a:rPr>
              <a:t>the investment analysis. Your customer </a:t>
            </a:r>
            <a:r>
              <a:rPr lang="en-US" dirty="0">
                <a:solidFill>
                  <a:srgbClr val="2E2E2E"/>
                </a:solidFill>
              </a:rPr>
              <a:t>can compare cash flows of different payment options and </a:t>
            </a:r>
            <a:r>
              <a:rPr lang="en-US" dirty="0">
                <a:solidFill>
                  <a:schemeClr val="tx2"/>
                </a:solidFill>
              </a:rPr>
              <a:t>apply for credit through </a:t>
            </a:r>
            <a:r>
              <a:rPr lang="en-US" dirty="0">
                <a:solidFill>
                  <a:srgbClr val="2E2E2E"/>
                </a:solidFill>
              </a:rPr>
              <a:t>the </a:t>
            </a:r>
            <a:r>
              <a:rPr lang="en-US" i="1" dirty="0">
                <a:solidFill>
                  <a:srgbClr val="FF8000"/>
                </a:solidFill>
              </a:rPr>
              <a:t>online credit application</a:t>
            </a:r>
            <a:r>
              <a:rPr lang="en-US" dirty="0">
                <a:solidFill>
                  <a:srgbClr val="2E2E2E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1300" b="1" dirty="0">
                <a:solidFill>
                  <a:srgbClr val="2E2E2E"/>
                </a:solidFill>
              </a:rPr>
              <a:t>DO NOT USE:  </a:t>
            </a:r>
            <a:endParaRPr lang="en-US" sz="1300" b="1" dirty="0" smtClean="0">
              <a:solidFill>
                <a:srgbClr val="2E2E2E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r>
              <a:rPr lang="en-US" dirty="0">
                <a:solidFill>
                  <a:srgbClr val="FD5E3F"/>
                </a:solidFill>
              </a:rPr>
              <a:t>Borrower Landing </a:t>
            </a:r>
            <a:r>
              <a:rPr lang="en-US" dirty="0" smtClean="0">
                <a:solidFill>
                  <a:srgbClr val="FD5E3F"/>
                </a:solidFill>
              </a:rPr>
              <a:t>Page</a:t>
            </a:r>
          </a:p>
          <a:p>
            <a:pPr marL="0" indent="0">
              <a:spcBef>
                <a:spcPts val="936"/>
              </a:spcBef>
              <a:buNone/>
            </a:pPr>
            <a:r>
              <a:rPr lang="en-US" sz="1500" b="1" dirty="0" smtClean="0">
                <a:solidFill>
                  <a:srgbClr val="FF8000"/>
                </a:solidFill>
              </a:rPr>
              <a:t>3</a:t>
            </a:r>
            <a:r>
              <a:rPr lang="en-US" sz="1500" b="1" baseline="30000" dirty="0" smtClean="0">
                <a:solidFill>
                  <a:srgbClr val="FF8000"/>
                </a:solidFill>
              </a:rPr>
              <a:t>rd</a:t>
            </a:r>
            <a:r>
              <a:rPr lang="en-US" sz="1500" b="1" dirty="0" smtClean="0">
                <a:solidFill>
                  <a:srgbClr val="FF8000"/>
                </a:solidFill>
              </a:rPr>
              <a:t> Party </a:t>
            </a:r>
            <a:r>
              <a:rPr lang="en-US" sz="1500" b="1" dirty="0">
                <a:solidFill>
                  <a:srgbClr val="FF8000"/>
                </a:solidFill>
              </a:rPr>
              <a:t>Investment Analysis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SAVINGS ONLY </a:t>
            </a:r>
            <a:r>
              <a:rPr lang="en-US" dirty="0" smtClean="0">
                <a:solidFill>
                  <a:srgbClr val="2E2E2E"/>
                </a:solidFill>
              </a:rPr>
              <a:t>Optionally, </a:t>
            </a:r>
            <a:r>
              <a:rPr lang="en-US" dirty="0">
                <a:solidFill>
                  <a:srgbClr val="2E2E2E"/>
                </a:solidFill>
              </a:rPr>
              <a:t>Noesis can </a:t>
            </a:r>
            <a:r>
              <a:rPr lang="en-US" dirty="0" smtClean="0">
                <a:solidFill>
                  <a:srgbClr val="2E2E2E"/>
                </a:solidFill>
              </a:rPr>
              <a:t>present our detailed investment analysis alongside you and your customer. </a:t>
            </a:r>
            <a:endParaRPr lang="en-US" dirty="0">
              <a:solidFill>
                <a:srgbClr val="2E2E2E"/>
              </a:solidFill>
            </a:endParaRPr>
          </a:p>
          <a:p>
            <a:pPr marL="0" indent="0">
              <a:buNone/>
            </a:pPr>
            <a:r>
              <a:rPr lang="en-US" sz="1300" b="1" dirty="0">
                <a:solidFill>
                  <a:srgbClr val="2E2E2E"/>
                </a:solidFill>
              </a:rPr>
              <a:t>DO NOT USE:  </a:t>
            </a:r>
            <a:r>
              <a:rPr lang="en-US" dirty="0" smtClean="0">
                <a:solidFill>
                  <a:schemeClr val="accent2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r>
              <a:rPr lang="en-US" dirty="0" smtClean="0">
                <a:solidFill>
                  <a:srgbClr val="FD5E3F"/>
                </a:solidFill>
                <a:sym typeface="Webdings"/>
              </a:rPr>
              <a:t>3IA</a:t>
            </a:r>
          </a:p>
          <a:p>
            <a:pPr marL="0" indent="0">
              <a:spcBef>
                <a:spcPts val="936"/>
              </a:spcBef>
              <a:buNone/>
            </a:pPr>
            <a:r>
              <a:rPr lang="en-US" sz="1400" b="1" dirty="0" smtClean="0">
                <a:solidFill>
                  <a:srgbClr val="FF8000"/>
                </a:solidFill>
              </a:rPr>
              <a:t>Project Pipeline Dashboard</a:t>
            </a:r>
            <a:endParaRPr lang="en-US" sz="1400" b="1" dirty="0">
              <a:solidFill>
                <a:srgbClr val="FF8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</a:rPr>
              <a:t>VENDOR MANAGEMENT ONLY </a:t>
            </a:r>
            <a:r>
              <a:rPr lang="en-US" dirty="0" smtClean="0">
                <a:solidFill>
                  <a:schemeClr val="tx1"/>
                </a:solidFill>
              </a:rPr>
              <a:t>The dashboard used to display the status of their company’s projects.  Includes statuses such as Credit Not Submitted, Final Costs Needed, Credit Submitted, Credit Approved, Credit Rejected.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300" b="1" dirty="0">
                <a:solidFill>
                  <a:srgbClr val="2E2E2E"/>
                </a:solidFill>
              </a:rPr>
              <a:t>DO NOT USE:  </a:t>
            </a:r>
            <a:endParaRPr lang="en-US" sz="1300" b="1" dirty="0" smtClean="0">
              <a:solidFill>
                <a:srgbClr val="2E2E2E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r>
              <a:rPr lang="en-US" dirty="0" smtClean="0">
                <a:solidFill>
                  <a:srgbClr val="FD5E3F"/>
                </a:solidFill>
                <a:sym typeface="Webdings"/>
              </a:rPr>
              <a:t>VP Dashboard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r>
              <a:rPr lang="en-US" dirty="0" smtClean="0">
                <a:solidFill>
                  <a:srgbClr val="FD5E3F"/>
                </a:solidFill>
                <a:sym typeface="Webdings"/>
              </a:rPr>
              <a:t>Admin View</a:t>
            </a:r>
            <a:endParaRPr lang="en-US" dirty="0">
              <a:solidFill>
                <a:srgbClr val="FD5E3F"/>
              </a:solidFill>
              <a:sym typeface="Webdings"/>
            </a:endParaRPr>
          </a:p>
          <a:p>
            <a:pPr marL="0" indent="0">
              <a:buNone/>
            </a:pPr>
            <a:endParaRPr lang="en-US" dirty="0" smtClean="0">
              <a:solidFill>
                <a:srgbClr val="FD5E3F"/>
              </a:solidFill>
              <a:sym typeface="Webdings"/>
            </a:endParaRPr>
          </a:p>
          <a:p>
            <a:pPr marL="0" indent="0">
              <a:buNone/>
            </a:pPr>
            <a:endParaRPr lang="en-US" dirty="0">
              <a:solidFill>
                <a:srgbClr val="FD5E3F"/>
              </a:solidFill>
              <a:sym typeface="Webdings"/>
            </a:endParaRPr>
          </a:p>
          <a:p>
            <a:pPr marL="0" indent="0">
              <a:buNone/>
            </a:pPr>
            <a:endParaRPr lang="en-US" dirty="0">
              <a:solidFill>
                <a:srgbClr val="FD5E3F"/>
              </a:solidFill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5923280" y="2096752"/>
            <a:ext cx="2856391" cy="1489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100" kern="1200">
                <a:solidFill>
                  <a:srgbClr val="A6A6A6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solidFill>
                  <a:srgbClr val="FF9900"/>
                </a:solidFill>
              </a:rPr>
              <a:t>Online Credit Application</a:t>
            </a:r>
          </a:p>
          <a:p>
            <a:pPr marL="0" indent="0">
              <a:buNone/>
            </a:pPr>
            <a:r>
              <a:rPr lang="en-US" sz="1050" dirty="0" smtClean="0">
                <a:solidFill>
                  <a:srgbClr val="2E2E2E"/>
                </a:solidFill>
              </a:rPr>
              <a:t>Once your customer shows interest in payment options, email the </a:t>
            </a:r>
            <a:r>
              <a:rPr lang="en-US" sz="1050" i="1" dirty="0" smtClean="0">
                <a:solidFill>
                  <a:srgbClr val="FF8000"/>
                </a:solidFill>
              </a:rPr>
              <a:t>online credit application</a:t>
            </a:r>
            <a:r>
              <a:rPr lang="en-US" sz="1050" dirty="0" smtClean="0">
                <a:solidFill>
                  <a:srgbClr val="2E2E2E"/>
                </a:solidFill>
              </a:rPr>
              <a:t>. The application takes 3 minutes and approval times are within 48 hours.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srgbClr val="2E2E2E"/>
                </a:solidFill>
              </a:rPr>
              <a:t>DO </a:t>
            </a:r>
            <a:r>
              <a:rPr lang="en-US" sz="1200" b="1" dirty="0">
                <a:solidFill>
                  <a:srgbClr val="2E2E2E"/>
                </a:solidFill>
              </a:rPr>
              <a:t>NOT USE: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r>
              <a:rPr lang="en-US" dirty="0" smtClean="0">
                <a:solidFill>
                  <a:srgbClr val="FD5E3F"/>
                </a:solidFill>
              </a:rPr>
              <a:t>Financing App</a:t>
            </a:r>
            <a:endParaRPr lang="en-US" dirty="0" smtClean="0">
              <a:solidFill>
                <a:srgbClr val="2E2E2E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2E2E2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32" y="3696315"/>
            <a:ext cx="2635048" cy="1663675"/>
          </a:xfrm>
          <a:prstGeom prst="rect">
            <a:avLst/>
          </a:prstGeom>
          <a:ln>
            <a:solidFill>
              <a:srgbClr val="D9D9D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278" y="3706468"/>
            <a:ext cx="2020729" cy="257493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5778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Included </a:t>
            </a:r>
            <a:r>
              <a:rPr lang="en-US" i="1" dirty="0" smtClean="0">
                <a:solidFill>
                  <a:srgbClr val="10AE99"/>
                </a:solidFill>
              </a:rPr>
              <a:t>After</a:t>
            </a:r>
            <a:r>
              <a:rPr lang="en-US" i="1" dirty="0" smtClean="0"/>
              <a:t> </a:t>
            </a:r>
            <a:r>
              <a:rPr lang="en-US" dirty="0" smtClean="0"/>
              <a:t>Credit </a:t>
            </a:r>
            <a:r>
              <a:rPr lang="en-US" dirty="0"/>
              <a:t>Submittal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NOESIS PLATFORM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54434680"/>
              </p:ext>
            </p:extLst>
          </p:nvPr>
        </p:nvGraphicFramePr>
        <p:xfrm>
          <a:off x="475309" y="1590996"/>
          <a:ext cx="8228824" cy="40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Placeholder 1"/>
          <p:cNvSpPr txBox="1">
            <a:spLocks/>
          </p:cNvSpPr>
          <p:nvPr/>
        </p:nvSpPr>
        <p:spPr>
          <a:xfrm>
            <a:off x="349194" y="2096752"/>
            <a:ext cx="2780085" cy="869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100" kern="1200">
                <a:solidFill>
                  <a:srgbClr val="A6A6A6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urier New" pitchFamily="49" charset="0"/>
              <a:buNone/>
            </a:pPr>
            <a:r>
              <a:rPr lang="en-US" sz="1400" b="1" dirty="0" smtClean="0">
                <a:solidFill>
                  <a:schemeClr val="accent4"/>
                </a:solidFill>
              </a:rPr>
              <a:t>To Vendor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tx2"/>
                </a:solidFill>
              </a:rPr>
              <a:t>Once credit is submitted, an email is sent requesting the final project costs. 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3076466" y="2096752"/>
            <a:ext cx="2704574" cy="1608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100" kern="1200">
                <a:solidFill>
                  <a:srgbClr val="A6A6A6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solidFill>
                  <a:schemeClr val="accent4"/>
                </a:solidFill>
              </a:rPr>
              <a:t>To Vendor</a:t>
            </a:r>
            <a:endParaRPr lang="en-US" sz="1600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Once final costs are entered and credit team works with lenders to approve the credit, an email with the </a:t>
            </a:r>
            <a:r>
              <a:rPr lang="en-US" i="1" dirty="0">
                <a:solidFill>
                  <a:srgbClr val="10AE99"/>
                </a:solidFill>
              </a:rPr>
              <a:t>Final Cost </a:t>
            </a:r>
            <a:r>
              <a:rPr lang="en-US" i="1" dirty="0" smtClean="0">
                <a:solidFill>
                  <a:srgbClr val="10AE99"/>
                </a:solidFill>
              </a:rPr>
              <a:t>Breakdown </a:t>
            </a:r>
            <a:r>
              <a:rPr lang="en-US" dirty="0" smtClean="0">
                <a:solidFill>
                  <a:schemeClr val="tx2"/>
                </a:solidFill>
              </a:rPr>
              <a:t>is sent the vendor. 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500" b="1" dirty="0" smtClean="0">
              <a:solidFill>
                <a:srgbClr val="FF8000"/>
              </a:solidFill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5923280" y="2096752"/>
            <a:ext cx="2856391" cy="1489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100" kern="1200">
                <a:solidFill>
                  <a:srgbClr val="A6A6A6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Sketch Rockwell" pitchFamily="2" charset="0"/>
              <a:buChar char="o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  <a:ea typeface="+mn-ea"/>
                <a:cs typeface="Helvetic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solidFill>
                  <a:schemeClr val="accent4"/>
                </a:solidFill>
              </a:rPr>
              <a:t>To Borrower </a:t>
            </a:r>
            <a:r>
              <a:rPr lang="en-US" sz="1400" b="1" dirty="0" smtClean="0">
                <a:solidFill>
                  <a:schemeClr val="accent2"/>
                </a:solidFill>
              </a:rPr>
              <a:t>(COMING SOON)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Once final costs </a:t>
            </a:r>
            <a:r>
              <a:rPr lang="en-US" dirty="0" smtClean="0">
                <a:solidFill>
                  <a:schemeClr val="tx2"/>
                </a:solidFill>
              </a:rPr>
              <a:t>are entered </a:t>
            </a:r>
            <a:r>
              <a:rPr lang="en-US" dirty="0">
                <a:solidFill>
                  <a:schemeClr val="tx2"/>
                </a:solidFill>
              </a:rPr>
              <a:t>and credit team works with lenders to approve the credit, an </a:t>
            </a:r>
            <a:r>
              <a:rPr lang="en-US" dirty="0" smtClean="0">
                <a:solidFill>
                  <a:schemeClr val="tx2"/>
                </a:solidFill>
              </a:rPr>
              <a:t>email of </a:t>
            </a:r>
            <a:r>
              <a:rPr lang="en-US" i="1" dirty="0">
                <a:solidFill>
                  <a:srgbClr val="10AE99"/>
                </a:solidFill>
              </a:rPr>
              <a:t>Approved Payment Terms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is sent to </a:t>
            </a:r>
            <a:r>
              <a:rPr lang="en-US" dirty="0" smtClean="0">
                <a:solidFill>
                  <a:schemeClr val="tx2"/>
                </a:solidFill>
              </a:rPr>
              <a:t>borrower.  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2E2E2E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2E2E2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6" y="3215037"/>
            <a:ext cx="2260563" cy="255880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82" y="3215037"/>
            <a:ext cx="2410265" cy="30083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502" y="3215037"/>
            <a:ext cx="2410265" cy="26898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0960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vs. Premium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NOESIS PLATFORM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096980"/>
              </p:ext>
            </p:extLst>
          </p:nvPr>
        </p:nvGraphicFramePr>
        <p:xfrm>
          <a:off x="487679" y="1697129"/>
          <a:ext cx="8138160" cy="450342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226561"/>
                <a:gridCol w="1950720"/>
                <a:gridCol w="1960879"/>
              </a:tblGrid>
              <a:tr h="6858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>
                          <a:lumMod val="10000"/>
                          <a:lumOff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Standard</a:t>
                      </a:r>
                      <a:endParaRPr lang="en-US" dirty="0">
                        <a:solidFill>
                          <a:schemeClr val="tx1"/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 Light"/>
                          <a:cs typeface="Helvetica Light"/>
                        </a:rPr>
                        <a:t>Premium</a:t>
                      </a:r>
                      <a:endParaRPr lang="en-US" dirty="0">
                        <a:latin typeface="Helvetica Light"/>
                        <a:cs typeface="Helvetica Ligh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2122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Light"/>
                          <a:cs typeface="Helvetica Light"/>
                        </a:rPr>
                        <a:t>Standard Payment Package </a:t>
                      </a:r>
                    </a:p>
                    <a:p>
                      <a:r>
                        <a:rPr lang="en-US" sz="1050" dirty="0" smtClean="0">
                          <a:latin typeface="Helvetica Light"/>
                          <a:cs typeface="Helvetica Light"/>
                        </a:rPr>
                        <a:t>(Payment</a:t>
                      </a:r>
                      <a:r>
                        <a:rPr lang="en-US" sz="1050" baseline="0" dirty="0" smtClean="0">
                          <a:latin typeface="Helvetica Light"/>
                          <a:cs typeface="Helvetica Light"/>
                        </a:rPr>
                        <a:t> Advantage for Building Equipment)</a:t>
                      </a:r>
                      <a:endParaRPr lang="en-US" sz="105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>
                        <a:solidFill>
                          <a:schemeClr val="bg1"/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21226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Helvetica Light"/>
                          <a:cs typeface="Helvetica Light"/>
                        </a:rPr>
                        <a:t>Premium Payment Packages </a:t>
                      </a:r>
                    </a:p>
                    <a:p>
                      <a:r>
                        <a:rPr lang="en-US" sz="1000" baseline="0" dirty="0" smtClean="0">
                          <a:latin typeface="Helvetica Light"/>
                          <a:cs typeface="Helvetica Light"/>
                        </a:rPr>
                        <a:t>(Promotional Financing, Muni, Cannabis)</a:t>
                      </a:r>
                      <a:endParaRPr lang="en-US" sz="100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>
                        <a:solidFill>
                          <a:schemeClr val="bg1"/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21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Helvetica Light"/>
                          <a:cs typeface="Helvetica Light"/>
                        </a:rPr>
                        <a:t>Finance Program Plan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Helvetica Light"/>
                          <a:cs typeface="Helvetica Light"/>
                        </a:rPr>
                        <a:t>(Customized</a:t>
                      </a:r>
                      <a:r>
                        <a:rPr lang="en-US" sz="1000" baseline="0" dirty="0" smtClean="0">
                          <a:latin typeface="Helvetica Light"/>
                          <a:cs typeface="Helvetica Light"/>
                        </a:rPr>
                        <a:t> training program that aligns to business goals and sales promotions)</a:t>
                      </a:r>
                      <a:endParaRPr lang="en-US" sz="1000" dirty="0" smtClean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>
                        <a:solidFill>
                          <a:schemeClr val="bg1"/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21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Helvetica Light"/>
                          <a:cs typeface="Helvetica Light"/>
                        </a:rPr>
                        <a:t>Branded Website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>
                        <a:solidFill>
                          <a:schemeClr val="bg1"/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21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Helvetica Light"/>
                          <a:cs typeface="Helvetica Light"/>
                        </a:rPr>
                        <a:t>Executive Summary with Investment Analysis </a:t>
                      </a:r>
                      <a:r>
                        <a:rPr lang="en-US" sz="1000" dirty="0" smtClean="0">
                          <a:latin typeface="Helvetica Light"/>
                          <a:cs typeface="Helvetica Light"/>
                        </a:rPr>
                        <a:t>(Annual</a:t>
                      </a:r>
                      <a:r>
                        <a:rPr lang="en-US" sz="1000" baseline="0" dirty="0" smtClean="0">
                          <a:latin typeface="Helvetica Light"/>
                          <a:cs typeface="Helvetica Light"/>
                        </a:rPr>
                        <a:t> </a:t>
                      </a:r>
                      <a:r>
                        <a:rPr lang="en-US" sz="1000" dirty="0" smtClean="0">
                          <a:latin typeface="Helvetica Light"/>
                          <a:cs typeface="Helvetica Light"/>
                        </a:rPr>
                        <a:t>Utility Savings, Itemized Measures Scenarios)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>
                        <a:solidFill>
                          <a:schemeClr val="bg1"/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21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Helvetica Light"/>
                          <a:cs typeface="Helvetica Light"/>
                        </a:rPr>
                        <a:t>Executive Summary 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>
                        <a:solidFill>
                          <a:schemeClr val="bg1"/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21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Helvetica Light"/>
                          <a:cs typeface="Helvetica Light"/>
                        </a:rPr>
                        <a:t>Pre-Funding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>
                        <a:solidFill>
                          <a:schemeClr val="bg1"/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2122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Light"/>
                          <a:cs typeface="Helvetica Light"/>
                        </a:rPr>
                        <a:t>Sales &amp; Training Support</a:t>
                      </a:r>
                      <a:endParaRPr lang="en-US" sz="140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>
                        <a:solidFill>
                          <a:schemeClr val="bg1"/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2122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 Light"/>
                          <a:cs typeface="Helvetica Light"/>
                        </a:rPr>
                        <a:t>Third</a:t>
                      </a:r>
                      <a:r>
                        <a:rPr lang="en-US" sz="1400" baseline="0" dirty="0" smtClean="0">
                          <a:latin typeface="Helvetica Light"/>
                          <a:cs typeface="Helvetica Light"/>
                        </a:rPr>
                        <a:t> Party Investment Analysis</a:t>
                      </a:r>
                      <a:endParaRPr lang="en-US" sz="140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>
                        <a:solidFill>
                          <a:schemeClr val="bg1"/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E2E">
                          <a:lumMod val="90000"/>
                          <a:lumOff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Placeholder 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49" t="-39347" r="-39347" b="-26849"/>
          <a:stretch/>
        </p:blipFill>
        <p:spPr>
          <a:xfrm>
            <a:off x="5351817" y="1401456"/>
            <a:ext cx="725359" cy="72461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mpd="sng">
            <a:solidFill>
              <a:schemeClr val="bg1">
                <a:lumMod val="95000"/>
              </a:schemeClr>
            </a:solidFill>
          </a:ln>
        </p:spPr>
      </p:pic>
      <p:pic>
        <p:nvPicPr>
          <p:cNvPr id="7" name="Picture Placeholder 3" descr="leave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83" t="-35675" r="-36649" b="-21377"/>
          <a:stretch/>
        </p:blipFill>
        <p:spPr>
          <a:xfrm>
            <a:off x="7285521" y="1391528"/>
            <a:ext cx="725639" cy="725638"/>
          </a:xfrm>
          <a:prstGeom prst="ellipse">
            <a:avLst/>
          </a:prstGeom>
          <a:solidFill>
            <a:srgbClr val="282828"/>
          </a:solidFill>
          <a:ln w="28575" cmpd="sng">
            <a:noFill/>
          </a:ln>
        </p:spPr>
      </p:pic>
    </p:spTree>
    <p:extLst>
      <p:ext uri="{BB962C8B-B14F-4D97-AF65-F5344CB8AC3E}">
        <p14:creationId xmlns:p14="http://schemas.microsoft.com/office/powerpoint/2010/main" val="2407945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14" t="-18414" r="-18414" b="-18414"/>
          <a:stretch/>
        </p:blipFill>
        <p:spPr>
          <a:xfrm>
            <a:off x="4014788" y="833438"/>
            <a:ext cx="1114425" cy="1114425"/>
          </a:xfrm>
          <a:solidFill>
            <a:schemeClr val="accent4"/>
          </a:solidFill>
          <a:ln w="6350" cmpd="sng"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40951"/>
            <a:ext cx="7879347" cy="1143000"/>
          </a:xfrm>
        </p:spPr>
        <p:txBody>
          <a:bodyPr/>
          <a:lstStyle/>
          <a:p>
            <a:pPr algn="ctr"/>
            <a:r>
              <a:rPr lang="en-US" dirty="0" smtClean="0"/>
              <a:t>Lender Portal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0818" y="3306536"/>
            <a:ext cx="4602391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  <a:latin typeface="Helvetica"/>
                <a:cs typeface="Helvetica"/>
              </a:rPr>
              <a:t>What is it?</a:t>
            </a:r>
          </a:p>
          <a:p>
            <a:r>
              <a:rPr lang="en-US" sz="1600" dirty="0" smtClean="0">
                <a:latin typeface="Helvetica Light"/>
                <a:cs typeface="Helvetica Light"/>
              </a:rPr>
              <a:t>An underwriting web application in which the Noesis Credit Team members interact with a marketplace of lending partners once </a:t>
            </a:r>
            <a:r>
              <a:rPr lang="en-US" sz="1600" dirty="0">
                <a:latin typeface="Helvetica Light"/>
                <a:cs typeface="Helvetica Light"/>
              </a:rPr>
              <a:t>a credit </a:t>
            </a:r>
            <a:r>
              <a:rPr lang="en-US" sz="1600" dirty="0" smtClean="0">
                <a:latin typeface="Helvetica Light"/>
                <a:cs typeface="Helvetica Light"/>
              </a:rPr>
              <a:t>application </a:t>
            </a:r>
            <a:r>
              <a:rPr lang="en-US" sz="1600" dirty="0">
                <a:latin typeface="Helvetica Light"/>
                <a:cs typeface="Helvetica Light"/>
              </a:rPr>
              <a:t>is </a:t>
            </a:r>
            <a:r>
              <a:rPr lang="en-US" sz="1600" dirty="0" smtClean="0">
                <a:latin typeface="Helvetica Light"/>
                <a:cs typeface="Helvetica Light"/>
              </a:rPr>
              <a:t>submitted. </a:t>
            </a:r>
            <a:r>
              <a:rPr lang="en-US" sz="1600" dirty="0">
                <a:latin typeface="Helvetica Light"/>
                <a:cs typeface="Helvetica Light"/>
              </a:rPr>
              <a:t>I</a:t>
            </a:r>
            <a:r>
              <a:rPr lang="en-US" sz="1600" dirty="0" smtClean="0">
                <a:latin typeface="Helvetica Light"/>
                <a:cs typeface="Helvetica Light"/>
              </a:rPr>
              <a:t>n underwriting, the credit team submits a deal to lender that includes the Noesis credit score, financial docs, and recommended terms with the lender to quickly negotiate and approve</a:t>
            </a:r>
            <a:r>
              <a:rPr lang="en-US" sz="1600" dirty="0">
                <a:latin typeface="Helvetica Light"/>
                <a:cs typeface="Helvetica Light"/>
              </a:rPr>
              <a:t> </a:t>
            </a:r>
            <a:r>
              <a:rPr lang="en-US" sz="1600" dirty="0" smtClean="0">
                <a:latin typeface="Helvetica Light"/>
                <a:cs typeface="Helvetica Light"/>
              </a:rPr>
              <a:t>or reject deals.</a:t>
            </a:r>
            <a:endParaRPr lang="en-US" sz="2000" b="1" dirty="0" smtClean="0">
              <a:solidFill>
                <a:srgbClr val="10AE99"/>
              </a:solidFill>
              <a:latin typeface="Helvetica"/>
              <a:cs typeface="Helvetica"/>
            </a:endParaRP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10AE99"/>
                </a:solidFill>
                <a:latin typeface="Helvetica"/>
                <a:cs typeface="Helvetica"/>
              </a:rPr>
              <a:t>DO NOT USE:</a:t>
            </a:r>
            <a:endParaRPr lang="en-US" sz="2000" b="1" dirty="0">
              <a:solidFill>
                <a:srgbClr val="10AE99"/>
              </a:solidFill>
              <a:latin typeface="Helvetica"/>
              <a:cs typeface="Helvetica"/>
            </a:endParaRPr>
          </a:p>
          <a:p>
            <a:r>
              <a:rPr lang="en-US" sz="2000" b="1" dirty="0">
                <a:solidFill>
                  <a:srgbClr val="FD5E3F"/>
                </a:solidFill>
                <a:latin typeface="Webdings"/>
                <a:ea typeface="Webdings"/>
                <a:cs typeface="Webdings"/>
                <a:sym typeface="Webdings"/>
              </a:rPr>
              <a:t> </a:t>
            </a:r>
            <a:r>
              <a:rPr lang="en-US" sz="2000" dirty="0" smtClean="0">
                <a:solidFill>
                  <a:srgbClr val="FD5E3F"/>
                </a:solidFill>
                <a:latin typeface="Helvetica Light"/>
                <a:cs typeface="Helvetica Light"/>
              </a:rPr>
              <a:t>Lending Portal</a:t>
            </a:r>
            <a:endParaRPr lang="en-US" sz="2000" dirty="0">
              <a:solidFill>
                <a:srgbClr val="FD5E3F"/>
              </a:solidFill>
              <a:latin typeface="Helvetica Light"/>
              <a:cs typeface="Helvetica Light"/>
            </a:endParaRPr>
          </a:p>
          <a:p>
            <a:endParaRPr lang="en-US" sz="2000" dirty="0">
              <a:latin typeface="Helvetica Light"/>
              <a:cs typeface="Helvetica Light"/>
            </a:endParaRPr>
          </a:p>
          <a:p>
            <a:endParaRPr lang="en-US" sz="2000" dirty="0">
              <a:latin typeface="Helvetica"/>
              <a:cs typeface="Helvetica"/>
            </a:endParaRPr>
          </a:p>
        </p:txBody>
      </p:sp>
      <p:pic>
        <p:nvPicPr>
          <p:cNvPr id="7" name="Picture 6" descr="iMac-Cinema-Monitor-Style-Mock-u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905" y="3281851"/>
            <a:ext cx="3868303" cy="30084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80" y="3563796"/>
            <a:ext cx="3139440" cy="193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2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282828"/>
      </a:dk1>
      <a:lt1>
        <a:srgbClr val="FFFFFF"/>
      </a:lt1>
      <a:dk2>
        <a:srgbClr val="2E2E2E"/>
      </a:dk2>
      <a:lt2>
        <a:srgbClr val="FFFFFF"/>
      </a:lt2>
      <a:accent1>
        <a:srgbClr val="B32317"/>
      </a:accent1>
      <a:accent2>
        <a:srgbClr val="FD5E3F"/>
      </a:accent2>
      <a:accent3>
        <a:srgbClr val="FF9900"/>
      </a:accent3>
      <a:accent4>
        <a:srgbClr val="10AE99"/>
      </a:accent4>
      <a:accent5>
        <a:srgbClr val="3399CC"/>
      </a:accent5>
      <a:accent6>
        <a:srgbClr val="006990"/>
      </a:accent6>
      <a:hlink>
        <a:srgbClr val="FF990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122961</TotalTime>
  <Words>1013</Words>
  <Application>Microsoft Macintosh PowerPoint</Application>
  <PresentationFormat>On-screen Show (4:3)</PresentationFormat>
  <Paragraphs>140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Calibri</vt:lpstr>
      <vt:lpstr>Courier New</vt:lpstr>
      <vt:lpstr>Franklin Gothic Medium</vt:lpstr>
      <vt:lpstr>Futura LT Book</vt:lpstr>
      <vt:lpstr>Helvetica</vt:lpstr>
      <vt:lpstr>Helvetica Light</vt:lpstr>
      <vt:lpstr>Lato Light</vt:lpstr>
      <vt:lpstr>Lato Regular</vt:lpstr>
      <vt:lpstr>Mission Gothic Regular</vt:lpstr>
      <vt:lpstr>Nexa Bold</vt:lpstr>
      <vt:lpstr>Open Sans</vt:lpstr>
      <vt:lpstr>Open Sans bold</vt:lpstr>
      <vt:lpstr>PT Sans</vt:lpstr>
      <vt:lpstr>Sketch Rockwell</vt:lpstr>
      <vt:lpstr>Webdings</vt:lpstr>
      <vt:lpstr>Zapf Dingbats</vt:lpstr>
      <vt:lpstr>Arial</vt:lpstr>
      <vt:lpstr>Office Theme</vt:lpstr>
      <vt:lpstr>Getting Started with </vt:lpstr>
      <vt:lpstr>Contents</vt:lpstr>
      <vt:lpstr>Integrated, Cloud-Based Platform</vt:lpstr>
      <vt:lpstr>Noesis – Standard Service</vt:lpstr>
      <vt:lpstr>Noesis – Premium Service</vt:lpstr>
      <vt:lpstr>What’s Included Before Credit Submittal </vt:lpstr>
      <vt:lpstr>What’s Included After Credit Submittal </vt:lpstr>
      <vt:lpstr>Standard vs. Premium</vt:lpstr>
      <vt:lpstr>Lender Portal</vt:lpstr>
      <vt:lpstr>What’s Included in a Submitted Deal </vt:lpstr>
      <vt:lpstr>Borrower Portal (Coming Soon)</vt:lpstr>
    </vt:vector>
  </TitlesOfParts>
  <Company>LIME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adrienne.reynolds</dc:creator>
  <cp:lastModifiedBy>Megan Daly</cp:lastModifiedBy>
  <cp:revision>985</cp:revision>
  <dcterms:created xsi:type="dcterms:W3CDTF">2013-04-14T18:18:29Z</dcterms:created>
  <dcterms:modified xsi:type="dcterms:W3CDTF">2016-02-29T22:15:37Z</dcterms:modified>
</cp:coreProperties>
</file>